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308" r:id="rId4"/>
    <p:sldId id="309" r:id="rId5"/>
    <p:sldId id="259" r:id="rId6"/>
    <p:sldId id="321" r:id="rId7"/>
    <p:sldId id="282" r:id="rId8"/>
    <p:sldId id="284" r:id="rId9"/>
    <p:sldId id="283" r:id="rId10"/>
    <p:sldId id="285" r:id="rId11"/>
    <p:sldId id="312" r:id="rId12"/>
    <p:sldId id="313" r:id="rId13"/>
    <p:sldId id="323" r:id="rId14"/>
    <p:sldId id="324" r:id="rId15"/>
    <p:sldId id="319" r:id="rId16"/>
    <p:sldId id="317" r:id="rId17"/>
    <p:sldId id="314" r:id="rId18"/>
    <p:sldId id="325" r:id="rId19"/>
    <p:sldId id="310" r:id="rId20"/>
    <p:sldId id="311" r:id="rId21"/>
    <p:sldId id="262" r:id="rId22"/>
    <p:sldId id="322" r:id="rId23"/>
    <p:sldId id="274" r:id="rId24"/>
    <p:sldId id="275" r:id="rId25"/>
    <p:sldId id="276" r:id="rId26"/>
    <p:sldId id="277" r:id="rId27"/>
    <p:sldId id="286" r:id="rId28"/>
    <p:sldId id="296" r:id="rId29"/>
    <p:sldId id="298" r:id="rId30"/>
    <p:sldId id="302" r:id="rId31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4FD3C041-F08E-4759-94D6-4038E9C69542}">
          <p14:sldIdLst>
            <p14:sldId id="256"/>
            <p14:sldId id="257"/>
            <p14:sldId id="308"/>
            <p14:sldId id="309"/>
            <p14:sldId id="259"/>
            <p14:sldId id="321"/>
            <p14:sldId id="282"/>
            <p14:sldId id="284"/>
            <p14:sldId id="283"/>
            <p14:sldId id="285"/>
            <p14:sldId id="312"/>
            <p14:sldId id="313"/>
            <p14:sldId id="323"/>
            <p14:sldId id="324"/>
            <p14:sldId id="319"/>
            <p14:sldId id="317"/>
            <p14:sldId id="314"/>
            <p14:sldId id="325"/>
            <p14:sldId id="310"/>
            <p14:sldId id="311"/>
            <p14:sldId id="262"/>
            <p14:sldId id="322"/>
            <p14:sldId id="274"/>
            <p14:sldId id="275"/>
            <p14:sldId id="276"/>
            <p14:sldId id="277"/>
            <p14:sldId id="286"/>
            <p14:sldId id="296"/>
            <p14:sldId id="298"/>
            <p14:sldId id="3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9" autoAdjust="0"/>
    <p:restoredTop sz="94660" autoAdjust="0"/>
  </p:normalViewPr>
  <p:slideViewPr>
    <p:cSldViewPr>
      <p:cViewPr varScale="1">
        <p:scale>
          <a:sx n="114" d="100"/>
          <a:sy n="114" d="100"/>
        </p:scale>
        <p:origin x="150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1DB08133-B2EE-44AA-9CE6-9F79968532E9}" type="datetimeFigureOut">
              <a:rPr lang="zh-TW" altLang="en-US"/>
              <a:pPr>
                <a:defRPr/>
              </a:pPr>
              <a:t>2021/4/6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60098660-1321-49D2-91EF-1CD406050E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94422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F2D3F7-26F2-410C-8D99-628C0E1B78D1}" type="slidenum">
              <a:rPr lang="zh-TW" altLang="en-US" smtClean="0"/>
              <a:pPr/>
              <a:t>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kumimoji="1" lang="zh-TW" altLang="en-US" sz="2200">
              <a:latin typeface="Times New Roman" pitchFamily="18" charset="0"/>
            </a:endParaRPr>
          </a:p>
        </p:txBody>
      </p:sp>
      <p:sp>
        <p:nvSpPr>
          <p:cNvPr id="30724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 eaLnBrk="1" hangingPunct="1"/>
            <a:fld id="{991186B7-3702-4E1A-B7DB-1F150D81E9E9}" type="slidenum">
              <a:rPr kumimoji="0" lang="zh-TW" altLang="en-US" sz="1200"/>
              <a:pPr algn="r" eaLnBrk="1" hangingPunct="1"/>
              <a:t>21</a:t>
            </a:fld>
            <a:endParaRPr kumimoji="0" lang="en-US" altLang="zh-TW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7F22D2-0C00-43F1-8D9A-690390B22689}" type="slidenum">
              <a:rPr lang="zh-TW" altLang="en-US" smtClean="0"/>
              <a:pPr/>
              <a:t>22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1A9120-CA49-4049-BF23-819EBAC33339}" type="slidenum">
              <a:rPr lang="zh-TW" altLang="en-US" smtClean="0"/>
              <a:pPr/>
              <a:t>25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9E02831-EF9B-4B7D-BA23-02D913925695}" type="slidenum">
              <a:rPr lang="zh-TW" altLang="en-US" smtClean="0"/>
              <a:pPr/>
              <a:t>26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348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90ACE9-89A1-4215-AFC6-25B20A9F3533}" type="slidenum">
              <a:rPr lang="zh-TW" altLang="en-US" smtClean="0"/>
              <a:pPr/>
              <a:t>27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358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933DE17-47DB-4A8B-B9FA-B62879C58069}" type="slidenum">
              <a:rPr lang="zh-TW" altLang="en-US" smtClean="0"/>
              <a:pPr/>
              <a:t>29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173F9-40E8-427D-A2CD-4278E8B71CA0}" type="datetimeFigureOut">
              <a:rPr lang="zh-TW" altLang="en-US"/>
              <a:pPr>
                <a:defRPr/>
              </a:pPr>
              <a:t>2021/4/6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79486-D49C-4243-9968-2F4D6DB6724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034CE-4998-4788-A686-013DFBD45F7F}" type="datetimeFigureOut">
              <a:rPr lang="zh-TW" altLang="en-US"/>
              <a:pPr>
                <a:defRPr/>
              </a:pPr>
              <a:t>2021/4/6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D2F82-763C-40FA-9E61-2D248116328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9065F-2A65-4307-9D41-638229C9D540}" type="datetimeFigureOut">
              <a:rPr lang="zh-TW" altLang="en-US"/>
              <a:pPr>
                <a:defRPr/>
              </a:pPr>
              <a:t>2021/4/6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C80CB-1612-4EAA-9833-01677B2BF18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7B902-BBA4-49E5-B723-97A5B45E438D}" type="datetimeFigureOut">
              <a:rPr lang="zh-TW" altLang="en-US"/>
              <a:pPr>
                <a:defRPr/>
              </a:pPr>
              <a:t>2021/4/6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F6A1F-2F40-4C9D-8EF2-110E218330F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86727-61B4-49E7-A0FD-EC11A7EA6328}" type="datetimeFigureOut">
              <a:rPr lang="zh-TW" altLang="en-US"/>
              <a:pPr>
                <a:defRPr/>
              </a:pPr>
              <a:t>2021/4/6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A6B06-FEEB-4B9F-8C2A-56A9A7CC014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6265F-9CE7-4179-8A2E-7CA521456376}" type="datetimeFigureOut">
              <a:rPr lang="zh-TW" altLang="en-US"/>
              <a:pPr>
                <a:defRPr/>
              </a:pPr>
              <a:t>2021/4/6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7D23D-F24C-4720-AFCF-4F1447E6FCF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7B398-9A16-4E98-9F55-3D549207E1FB}" type="datetimeFigureOut">
              <a:rPr lang="zh-TW" altLang="en-US"/>
              <a:pPr>
                <a:defRPr/>
              </a:pPr>
              <a:t>2021/4/6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1EFDC-3DED-4804-9B53-0284378F3A7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62CDB-47F0-4880-9FBE-E60B35B228F6}" type="datetimeFigureOut">
              <a:rPr lang="zh-TW" altLang="en-US"/>
              <a:pPr>
                <a:defRPr/>
              </a:pPr>
              <a:t>2021/4/6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6D5B1-1003-4D78-AF68-813D46C14FE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F3116-3B26-4B48-AAF7-00AB9935E7AD}" type="datetimeFigureOut">
              <a:rPr lang="zh-TW" altLang="en-US"/>
              <a:pPr>
                <a:defRPr/>
              </a:pPr>
              <a:t>2021/4/6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73587-FC2E-4A07-AC37-67B147E5D6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52833-16CB-4987-8373-70D5F1F7456D}" type="datetimeFigureOut">
              <a:rPr lang="zh-TW" altLang="en-US"/>
              <a:pPr>
                <a:defRPr/>
              </a:pPr>
              <a:t>2021/4/6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12C06-C819-4CC4-BBB4-D245F88F4C9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0E460-81EB-4DFE-9B19-0BC02D04F733}" type="datetimeFigureOut">
              <a:rPr lang="zh-TW" altLang="en-US"/>
              <a:pPr>
                <a:defRPr/>
              </a:pPr>
              <a:t>2021/4/6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FF809-2EBD-458F-BF66-E2C86031009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01236DA-A4CE-4D3C-AB34-6CEA95FF9EC7}" type="datetimeFigureOut">
              <a:rPr lang="zh-TW" altLang="en-US"/>
              <a:pPr>
                <a:defRPr/>
              </a:pPr>
              <a:t>2021/4/6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96C0A2C9-6C80-4E96-9CFD-B93A520F56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1031" name="圖片 6" descr="B01-01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jpg"/><Relationship Id="rId4" Type="http://schemas.openxmlformats.org/officeDocument/2006/relationships/image" Target="../media/image9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5.png"/><Relationship Id="rId4" Type="http://schemas.openxmlformats.org/officeDocument/2006/relationships/image" Target="../media/image10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18" Type="http://schemas.openxmlformats.org/officeDocument/2006/relationships/image" Target="../media/image3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" Type="http://schemas.openxmlformats.org/officeDocument/2006/relationships/image" Target="../media/image15.jpeg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19" Type="http://schemas.openxmlformats.org/officeDocument/2006/relationships/image" Target="../media/image32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nfo@tts.tbmc.com.tw" TargetMode="External"/><Relationship Id="rId2" Type="http://schemas.openxmlformats.org/officeDocument/2006/relationships/hyperlink" Target="http://www.tbmc.com.tw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hyperlink" Target="http://reading.udn.com/udnreader_pc/udnReaderInstall.ex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圖片 1" descr="D:\圖書館\11【行銷製作物】\讀書館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6250"/>
            <a:ext cx="25209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971600" y="1916832"/>
            <a:ext cx="7200800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600" b="1" dirty="0" err="1">
                <a:solidFill>
                  <a:schemeClr val="tx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udn</a:t>
            </a:r>
            <a:r>
              <a:rPr lang="zh-TW" altLang="en-US" sz="6600" b="1" dirty="0">
                <a:solidFill>
                  <a:schemeClr val="tx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讀書館平台</a:t>
            </a:r>
            <a:endParaRPr lang="en-US" altLang="zh-TW" sz="6600" b="1" dirty="0">
              <a:solidFill>
                <a:schemeClr val="tx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algn="ctr"/>
            <a:r>
              <a:rPr lang="zh-TW" altLang="en-US" sz="6600" b="1" dirty="0">
                <a:solidFill>
                  <a:schemeClr val="tx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及</a:t>
            </a:r>
            <a:r>
              <a:rPr lang="en-US" altLang="zh-TW" sz="6600" b="1" dirty="0">
                <a:solidFill>
                  <a:schemeClr val="tx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app</a:t>
            </a:r>
            <a:r>
              <a:rPr lang="zh-TW" altLang="en-US" sz="6600" b="1" dirty="0">
                <a:solidFill>
                  <a:schemeClr val="tx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使用手冊</a:t>
            </a:r>
            <a:endParaRPr lang="en-US" altLang="zh-TW" sz="6600" b="1" dirty="0">
              <a:solidFill>
                <a:schemeClr val="tx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algn="ctr"/>
            <a:r>
              <a:rPr lang="zh-TW" altLang="en-US" sz="6600" b="1" dirty="0">
                <a:solidFill>
                  <a:schemeClr val="tx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LITY\Desktop\UDN 圖檔\書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882858"/>
            <a:ext cx="2495569" cy="434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ITY\Desktop\UDN 圖檔\登入帳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40" y="882858"/>
            <a:ext cx="2589131" cy="449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Text Box 12"/>
          <p:cNvSpPr txBox="1">
            <a:spLocks noChangeArrowheads="1"/>
          </p:cNvSpPr>
          <p:nvPr/>
        </p:nvSpPr>
        <p:spPr bwMode="auto">
          <a:xfrm>
            <a:off x="1978943" y="215929"/>
            <a:ext cx="5040560" cy="38779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0000"/>
              </a:lnSpc>
              <a:spcBef>
                <a:spcPct val="50000"/>
              </a:spcBef>
            </a:pPr>
            <a:r>
              <a:rPr lang="zh-TW" altLang="en-US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勾選保持登入狀態，下次進入不用再輸入帳號密碼喔</a:t>
            </a:r>
            <a:r>
              <a:rPr lang="en-US" altLang="zh-TW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!</a:t>
            </a:r>
            <a:endParaRPr lang="zh-TW" altLang="en-US" sz="1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3419872" y="5229200"/>
            <a:ext cx="2376264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1600" b="1" dirty="0">
                <a:latin typeface="標楷體" pitchFamily="65" charset="-120"/>
                <a:ea typeface="微軟正黑體" pitchFamily="34" charset="-120"/>
              </a:rPr>
              <a:t>輸入行動借閱帳密後，點按「登入」，可點選「記住此帳密」</a:t>
            </a:r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7019503" y="5353176"/>
            <a:ext cx="1277706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1600" b="1" dirty="0">
                <a:latin typeface="標楷體" pitchFamily="65" charset="-120"/>
                <a:ea typeface="微軟正黑體" pitchFamily="34" charset="-120"/>
              </a:rPr>
              <a:t>進入</a:t>
            </a:r>
            <a:r>
              <a:rPr lang="zh-TW" altLang="en-US" sz="1600" b="1" dirty="0"/>
              <a:t>「</a:t>
            </a:r>
            <a:r>
              <a:rPr lang="zh-TW" altLang="en-US" sz="1600" b="1" dirty="0">
                <a:latin typeface="標楷體" pitchFamily="65" charset="-120"/>
                <a:ea typeface="微軟正黑體" pitchFamily="34" charset="-120"/>
              </a:rPr>
              <a:t>書櫃</a:t>
            </a:r>
            <a:r>
              <a:rPr lang="zh-TW" altLang="en-US" sz="1600" b="1" dirty="0"/>
              <a:t>」</a:t>
            </a:r>
            <a:endParaRPr lang="en-US" altLang="zh-TW" sz="1600" b="1" dirty="0">
              <a:latin typeface="標楷體" pitchFamily="65" charset="-120"/>
              <a:ea typeface="微軟正黑體" pitchFamily="34" charset="-120"/>
            </a:endParaRPr>
          </a:p>
          <a:p>
            <a:pPr eaLnBrk="1" hangingPunct="1">
              <a:spcBef>
                <a:spcPct val="50000"/>
              </a:spcBef>
            </a:pPr>
            <a:r>
              <a:rPr lang="zh-TW" altLang="en-US" sz="1600" b="1" dirty="0">
                <a:latin typeface="標楷體" pitchFamily="65" charset="-120"/>
                <a:ea typeface="微軟正黑體" pitchFamily="34" charset="-120"/>
              </a:rPr>
              <a:t>開始閱讀</a:t>
            </a:r>
          </a:p>
        </p:txBody>
      </p:sp>
      <p:sp>
        <p:nvSpPr>
          <p:cNvPr id="9225" name="Text Box 8"/>
          <p:cNvSpPr txBox="1">
            <a:spLocks noChangeArrowheads="1"/>
          </p:cNvSpPr>
          <p:nvPr/>
        </p:nvSpPr>
        <p:spPr bwMode="auto">
          <a:xfrm>
            <a:off x="395536" y="5402163"/>
            <a:ext cx="2087562" cy="619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1600" b="1" dirty="0">
                <a:latin typeface="標楷體" pitchFamily="65" charset="-120"/>
                <a:ea typeface="微軟正黑體" pitchFamily="34" charset="-120"/>
              </a:rPr>
              <a:t>選擇喜歡的電子書刊，點按「借閱」</a:t>
            </a:r>
          </a:p>
        </p:txBody>
      </p:sp>
      <p:pic>
        <p:nvPicPr>
          <p:cNvPr id="3074" name="Picture 2" descr="C:\Users\LITY\Desktop\UDN 圖檔\借閱書本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82858"/>
            <a:ext cx="2500833" cy="434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899593" y="3212976"/>
            <a:ext cx="1224136" cy="307777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zh-TW" altLang="en-US" sz="1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562350" y="3933056"/>
            <a:ext cx="1873746" cy="288032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zh-TW" altLang="en-US" sz="1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7419975" y="4890671"/>
            <a:ext cx="392386" cy="338554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zh-TW" altLang="en-US" sz="1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LITY\Desktop\UDN 圖檔\書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893" y="638073"/>
            <a:ext cx="2869349" cy="499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ITY\Desktop\UDN 圖檔\預約冊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771" y="1565186"/>
            <a:ext cx="2295701" cy="41909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LITY\Desktop\UDN 圖檔\書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5516"/>
            <a:ext cx="2869349" cy="499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1670906" y="965909"/>
            <a:ext cx="1244910" cy="477054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zh-TW" altLang="en-US" sz="1000">
              <a:ea typeface="微軟正黑體" pitchFamily="34" charset="-120"/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zh-TW" altLang="en-US" sz="1000">
              <a:ea typeface="微軟正黑體" pitchFamily="34" charset="-120"/>
              <a:cs typeface="Arial" charset="0"/>
            </a:endParaRP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5445296" y="5590827"/>
            <a:ext cx="3240088" cy="584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</a:rPr>
              <a:t>「預約圖書」 可以查詢預約紀錄或取消預約。</a:t>
            </a:r>
          </a:p>
        </p:txBody>
      </p:sp>
      <p:pic>
        <p:nvPicPr>
          <p:cNvPr id="4098" name="Picture 2" descr="C:\Users\LITY\Desktop\UDN 圖檔\借閱紀錄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869" y="1461987"/>
            <a:ext cx="2532101" cy="43973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476099" y="5589240"/>
            <a:ext cx="2735262" cy="585787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1600" b="1" dirty="0"/>
              <a:t>「</a:t>
            </a:r>
            <a:r>
              <a:rPr lang="zh-TW" altLang="en-US" sz="1600" b="1" dirty="0">
                <a:latin typeface="標楷體" pitchFamily="65" charset="-120"/>
                <a:ea typeface="微軟正黑體" pitchFamily="34" charset="-120"/>
              </a:rPr>
              <a:t>歷史借閱紀錄</a:t>
            </a:r>
            <a:r>
              <a:rPr lang="zh-TW" altLang="en-US" sz="1600" b="1" dirty="0"/>
              <a:t>」</a:t>
            </a:r>
            <a:r>
              <a:rPr lang="zh-TW" altLang="en-US" sz="1600" b="1" dirty="0">
                <a:latin typeface="標楷體" pitchFamily="65" charset="-120"/>
                <a:ea typeface="微軟正黑體" pitchFamily="34" charset="-120"/>
              </a:rPr>
              <a:t>可以查詢近一年的借閱紀錄。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471858" y="1124744"/>
            <a:ext cx="1226252" cy="477054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zh-TW" altLang="en-US" sz="1000">
              <a:ea typeface="微軟正黑體" pitchFamily="34" charset="-120"/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zh-TW" altLang="en-US" sz="1000">
              <a:ea typeface="微軟正黑體" pitchFamily="34" charset="-120"/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ITY\Desktop\UDN 圖檔\下載格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0"/>
            <a:ext cx="3600400" cy="628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077373" y="4221088"/>
            <a:ext cx="3725222" cy="144655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</a:rPr>
              <a:t>離線閱讀：</a:t>
            </a:r>
            <a:endParaRPr lang="en-US" altLang="zh-TW" sz="1600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TW" sz="1600" b="1" dirty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</a:rPr>
              <a:t>登入後，進「書櫃」下載書刊</a:t>
            </a:r>
            <a:endParaRPr lang="en-US" altLang="zh-TW" sz="1600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TW" sz="1600" b="1" dirty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</a:rPr>
              <a:t>點按書封，選擇適合的書籍格式下載</a:t>
            </a:r>
            <a:endParaRPr lang="en-US" altLang="zh-TW" sz="1600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TW" sz="1600" b="1" dirty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</a:rPr>
              <a:t>下載完成即可離線閱讀</a:t>
            </a:r>
            <a:endParaRPr lang="en-US" altLang="zh-TW" sz="16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Picture 4" descr="C:\Users\LITY\Desktop\UDN 圖檔\書櫃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869349" cy="499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" t="9725" b="13433"/>
          <a:stretch/>
        </p:blipFill>
        <p:spPr>
          <a:xfrm>
            <a:off x="4811241" y="702246"/>
            <a:ext cx="2943099" cy="4011612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2"/>
          <a:stretch/>
        </p:blipFill>
        <p:spPr>
          <a:xfrm>
            <a:off x="1147664" y="404664"/>
            <a:ext cx="2802185" cy="4792185"/>
          </a:xfrm>
          <a:prstGeom prst="rect">
            <a:avLst/>
          </a:prstGeom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915816" y="5013176"/>
            <a:ext cx="4536504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</a:rPr>
              <a:t>目錄、書籤功能 </a:t>
            </a:r>
            <a:r>
              <a:rPr lang="en-US" altLang="zh-TW" sz="1600" b="1" dirty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</a:rPr>
              <a:t>點選條列式選單，享受更方便快捷的閱讀體驗</a:t>
            </a:r>
            <a:r>
              <a:rPr lang="en-US" altLang="zh-TW" sz="1600" b="1" dirty="0">
                <a:latin typeface="微軟正黑體" pitchFamily="34" charset="-120"/>
                <a:ea typeface="微軟正黑體" pitchFamily="34" charset="-120"/>
              </a:rPr>
              <a:t>!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466553" y="382059"/>
            <a:ext cx="441151" cy="310637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zh-TW" sz="1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811240" y="692696"/>
            <a:ext cx="2943099" cy="403051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zh-TW" sz="1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3903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76672"/>
            <a:ext cx="3383021" cy="5805264"/>
          </a:xfrm>
          <a:prstGeom prst="rect">
            <a:avLst/>
          </a:prstGeom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682705" y="2276872"/>
            <a:ext cx="2461295" cy="2308324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</a:rPr>
              <a:t>筆記功能：</a:t>
            </a:r>
            <a:endParaRPr lang="en-US" altLang="zh-TW" sz="1600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TW" sz="1600" b="1" dirty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</a:rPr>
              <a:t>下載完檔案後進入內頁</a:t>
            </a:r>
            <a:endParaRPr lang="en-US" altLang="zh-TW" sz="1600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TW" sz="1600" b="1" dirty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</a:rPr>
              <a:t>點選新增輸入筆記，系統會為您紀錄頁碼及時間</a:t>
            </a:r>
            <a:endParaRPr lang="en-US" altLang="zh-TW" sz="1600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TW" sz="1600" b="1" dirty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</a:rPr>
              <a:t>點選匯出筆記可將筆記以郵件形式寄出</a:t>
            </a:r>
            <a:endParaRPr lang="en-US" altLang="zh-TW" sz="1600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TW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sz="1600" b="1" dirty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匯出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為</a:t>
            </a:r>
            <a:r>
              <a:rPr lang="en-US" altLang="zh-TW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PDF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專屬功能</a:t>
            </a:r>
            <a:endParaRPr lang="en-US" altLang="zh-TW" sz="1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211960" y="577677"/>
            <a:ext cx="576064" cy="403051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zh-TW" sz="1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273130" y="5690245"/>
            <a:ext cx="819150" cy="403051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zh-TW" sz="1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378957" y="3023374"/>
            <a:ext cx="361395" cy="261610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zh-TW" sz="105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344308" y="3645024"/>
            <a:ext cx="828092" cy="261610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zh-TW" sz="105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2"/>
          <a:stretch/>
        </p:blipFill>
        <p:spPr>
          <a:xfrm>
            <a:off x="539552" y="206138"/>
            <a:ext cx="3168352" cy="5743141"/>
          </a:xfrm>
          <a:prstGeom prst="rect">
            <a:avLst/>
          </a:prstGeom>
        </p:spPr>
      </p:pic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411760" y="216160"/>
            <a:ext cx="504056" cy="347811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zh-TW" sz="1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0099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/>
          <a:stretch/>
        </p:blipFill>
        <p:spPr>
          <a:xfrm>
            <a:off x="279475" y="203100"/>
            <a:ext cx="3456384" cy="5942830"/>
          </a:xfrm>
          <a:prstGeom prst="rect">
            <a:avLst/>
          </a:prstGeom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139952" y="4025659"/>
            <a:ext cx="3960440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</a:rPr>
              <a:t>閱讀進度功能 </a:t>
            </a:r>
            <a:r>
              <a:rPr lang="en-US" altLang="zh-TW" sz="1600" b="1" dirty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</a:rPr>
              <a:t>置底進度條可查看並調整本書閱讀進度</a:t>
            </a:r>
            <a:endParaRPr lang="en-US" altLang="zh-TW" sz="1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65522" y="4178077"/>
            <a:ext cx="3270374" cy="403051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zh-TW" sz="1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4160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 b="9106"/>
          <a:stretch/>
        </p:blipFill>
        <p:spPr>
          <a:xfrm>
            <a:off x="683568" y="116632"/>
            <a:ext cx="3855697" cy="5972894"/>
          </a:xfrm>
          <a:prstGeom prst="rect">
            <a:avLst/>
          </a:prstGeom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716016" y="2996952"/>
            <a:ext cx="3384376" cy="144655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</a:rPr>
              <a:t>設定功能：</a:t>
            </a:r>
            <a:endParaRPr lang="en-US" altLang="zh-TW" sz="1600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TW" sz="1600" b="1" dirty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</a:rPr>
              <a:t>可自由調整亮度</a:t>
            </a:r>
            <a:endParaRPr lang="en-US" altLang="zh-TW" sz="1600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TW" sz="1600" b="1" dirty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</a:rPr>
              <a:t>可選擇書本的翻頁方向</a:t>
            </a:r>
            <a:endParaRPr lang="en-US" altLang="zh-TW" sz="1600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TW" sz="1600" b="1" dirty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</a:rPr>
              <a:t> 可維持當前調整的比例進行翻頁</a:t>
            </a:r>
            <a:endParaRPr lang="en-US" altLang="zh-TW" sz="1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563888" y="134294"/>
            <a:ext cx="432048" cy="403051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zh-TW" sz="1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5622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" b="2922"/>
          <a:stretch/>
        </p:blipFill>
        <p:spPr>
          <a:xfrm>
            <a:off x="4283968" y="404664"/>
            <a:ext cx="3318202" cy="5582007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/>
          <a:stretch/>
        </p:blipFill>
        <p:spPr>
          <a:xfrm>
            <a:off x="539552" y="404664"/>
            <a:ext cx="3201539" cy="5504656"/>
          </a:xfrm>
          <a:prstGeom prst="rect">
            <a:avLst/>
          </a:prstGeom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283968" y="4293096"/>
            <a:ext cx="3672408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</a:rPr>
              <a:t>書籤功能 </a:t>
            </a:r>
            <a:r>
              <a:rPr lang="en-US" altLang="zh-TW" sz="1600" b="1" dirty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</a:rPr>
              <a:t>點選之後即可將該頁加入書籤方便查找</a:t>
            </a:r>
            <a:endParaRPr lang="en-US" altLang="zh-TW" sz="1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284959" y="390228"/>
            <a:ext cx="494953" cy="403051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zh-TW" sz="1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943069" y="836712"/>
            <a:ext cx="1659101" cy="403051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zh-TW" sz="1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2030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653" y="634232"/>
            <a:ext cx="3449715" cy="563913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56" y="483310"/>
            <a:ext cx="3519848" cy="6021288"/>
          </a:xfrm>
          <a:prstGeom prst="rect">
            <a:avLst/>
          </a:prstGeom>
        </p:spPr>
      </p:pic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971550" y="116632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kumimoji="0" lang="en-US" altLang="zh-TW" sz="3200" b="1" dirty="0" err="1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ePUB</a:t>
            </a:r>
            <a:r>
              <a:rPr kumimoji="0" lang="zh-TW" altLang="en-US" sz="3200" b="1" dirty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專屬功能</a:t>
            </a:r>
            <a:endParaRPr kumimoji="0" lang="en-US" altLang="zh-TW" sz="3200" b="1" dirty="0">
              <a:solidFill>
                <a:srgbClr val="3333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195" name="矩形 8"/>
          <p:cNvSpPr>
            <a:spLocks noChangeArrowheads="1"/>
          </p:cNvSpPr>
          <p:nvPr/>
        </p:nvSpPr>
        <p:spPr bwMode="auto">
          <a:xfrm>
            <a:off x="4237089" y="3863286"/>
            <a:ext cx="4223343" cy="36933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圈詞後可選擇劃線、螢光筆與筆記</a:t>
            </a: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179512" y="1676874"/>
            <a:ext cx="3312368" cy="646331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ePUB</a:t>
            </a:r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設定介面可以調整最適合您的閱讀模式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699792" y="531686"/>
            <a:ext cx="468052" cy="233018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zh-TW" altLang="en-US" sz="1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7473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zh-TW" altLang="en-US" sz="3200" b="1" dirty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電腦閱讀 </a:t>
            </a:r>
            <a:r>
              <a:rPr lang="en-US" altLang="zh-TW" sz="3200" b="1" dirty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200" b="1" dirty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可離線閱讀</a:t>
            </a:r>
            <a:r>
              <a:rPr lang="en-US" altLang="zh-TW" sz="3200" b="1" dirty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sz="32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267" name="矩形 4"/>
          <p:cNvSpPr>
            <a:spLocks noChangeArrowheads="1"/>
          </p:cNvSpPr>
          <p:nvPr/>
        </p:nvSpPr>
        <p:spPr bwMode="auto">
          <a:xfrm>
            <a:off x="381000" y="1219200"/>
            <a:ext cx="804862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zh-TW" altLang="en-US" sz="1600">
                <a:solidFill>
                  <a:srgbClr val="222222"/>
                </a:solidFill>
                <a:ea typeface="微軟正黑體" pitchFamily="34" charset="-120"/>
              </a:rPr>
              <a:t>至讀書館平臺下載</a:t>
            </a:r>
            <a:r>
              <a:rPr lang="zh-TW" altLang="en-US" sz="1600" b="1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lang="en-US" altLang="zh-TW" sz="1600" b="1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PC</a:t>
            </a:r>
            <a:r>
              <a:rPr lang="zh-TW" altLang="en-US" sz="1600" b="1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版閱讀軟體」</a:t>
            </a:r>
            <a:r>
              <a:rPr lang="zh-TW" altLang="en-US" sz="160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1400" b="1">
              <a:solidFill>
                <a:srgbClr val="FF66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268" name="Picture 9" descr="pcapp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628775"/>
            <a:ext cx="7273925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3562350" y="5734050"/>
            <a:ext cx="4105994" cy="338554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1600" b="1">
                <a:latin typeface="Calibri" pitchFamily="34" charset="0"/>
                <a:ea typeface="微軟正黑體" pitchFamily="34" charset="-120"/>
              </a:rPr>
              <a:t>進入</a:t>
            </a:r>
            <a:r>
              <a:rPr lang="en-US" altLang="zh-TW" sz="1600" b="1">
                <a:latin typeface="Calibri" pitchFamily="34" charset="0"/>
                <a:ea typeface="微軟正黑體" pitchFamily="34" charset="-120"/>
              </a:rPr>
              <a:t>PC</a:t>
            </a:r>
            <a:r>
              <a:rPr lang="zh-TW" altLang="en-US" sz="1600" b="1">
                <a:latin typeface="Calibri" pitchFamily="34" charset="0"/>
                <a:ea typeface="微軟正黑體" pitchFamily="34" charset="-120"/>
              </a:rPr>
              <a:t>版閱讀軟體，點按「圖書館借閱登入」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優質內容</a:t>
            </a:r>
            <a:endParaRPr lang="zh-TW" altLang="en-US" sz="4000" dirty="0"/>
          </a:p>
        </p:txBody>
      </p:sp>
      <p:pic>
        <p:nvPicPr>
          <p:cNvPr id="2" name="Picture 4" descr="博客來-第三道門：比爾蓋茲、女神卡卡、賴瑞金、提摩西費里斯、珍古德等大咖的非典型成功，給拒當乖乖牌、不是富二代的你勇敢逐夢(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r="13884"/>
          <a:stretch/>
        </p:blipFill>
        <p:spPr bwMode="auto">
          <a:xfrm>
            <a:off x="4644008" y="1631950"/>
            <a:ext cx="1355502" cy="194106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急診鋼鐵人2.0戰鬥吧！護理師：一同體驗忙到「瘦」死、超時、超量、超爆肝的護理人生！ - Dr.魏| Readmoo 讀墨電子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767" y="3698205"/>
            <a:ext cx="1328169" cy="196304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漂流青年：1990後出生的我們╳一件襯衫 電子書 by 黃山料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43510"/>
            <a:ext cx="1254883" cy="194106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myBook】請問呂律師：關於愛和婚姻的練習題(電子書) - momo購物網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2" t="19516" r="23713" b="5874"/>
          <a:stretch/>
        </p:blipFill>
        <p:spPr bwMode="auto">
          <a:xfrm>
            <a:off x="289403" y="3753853"/>
            <a:ext cx="1300958" cy="192622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myBook】別忘了，許願池也吃金幣(電子書) - momo購物網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9" t="19631" r="24166" b="5729"/>
          <a:stretch/>
        </p:blipFill>
        <p:spPr bwMode="auto">
          <a:xfrm>
            <a:off x="267484" y="1654245"/>
            <a:ext cx="1352188" cy="193033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CNN主播最常用的新聞關鍵英語單字（含朗讀MP3） | 電子書| udn 讀書吧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937" y="3704141"/>
            <a:ext cx="1360199" cy="197593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博客來-時間神諭：討拍拍舒癒卡（精裝磁吸盒＋46張神諭卡＋解說書冊＋卡牌收藏袋＋書籤）（中英對照）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9" t="3715" r="17352" b="4025"/>
          <a:stretch/>
        </p:blipFill>
        <p:spPr bwMode="auto">
          <a:xfrm>
            <a:off x="7639767" y="1643510"/>
            <a:ext cx="1257016" cy="192950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天下文化─成為更好的你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244" y="1610658"/>
            <a:ext cx="1289584" cy="196235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顛覆的教改- 三民網路書店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53853"/>
            <a:ext cx="1247035" cy="190291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創意，從計畫開始：最重要卻沒有人會教你的工作計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7" t="14172" r="15805" b="14626"/>
          <a:stretch/>
        </p:blipFill>
        <p:spPr bwMode="auto">
          <a:xfrm>
            <a:off x="3161854" y="3753852"/>
            <a:ext cx="1343025" cy="190291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中醫爸爸40個育兒神招：不打針、少吃藥，輕鬆搞定高燒不退、久咳不好等小兒惱人病(Traditional Chinese Edition) -  Kindle edition by 賴韋圳. Professional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53852"/>
            <a:ext cx="1355502" cy="190291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Amazon.com: 我的超級閨蜜女友(Traditional Chinese Edition) eBook: 高小敏: Kindle Store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5" r="28768" b="8515"/>
          <a:stretch/>
        </p:blipFill>
        <p:spPr bwMode="auto">
          <a:xfrm>
            <a:off x="3161854" y="1610658"/>
            <a:ext cx="1343025" cy="197391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7" descr="pcapp04"/>
          <p:cNvPicPr>
            <a:picLocks noChangeAspect="1" noChangeArrowheads="1"/>
          </p:cNvPicPr>
          <p:nvPr/>
        </p:nvPicPr>
        <p:blipFill>
          <a:blip r:embed="rId2"/>
          <a:srcRect l="50288" r="3143"/>
          <a:stretch>
            <a:fillRect/>
          </a:stretch>
        </p:blipFill>
        <p:spPr bwMode="auto">
          <a:xfrm>
            <a:off x="323850" y="981075"/>
            <a:ext cx="3486150" cy="4414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2" name="Picture 11" descr="pcapp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2133600"/>
            <a:ext cx="4824412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4067175" y="1268413"/>
            <a:ext cx="4610100" cy="708025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1600" b="1">
                <a:latin typeface="標楷體" pitchFamily="65" charset="-120"/>
                <a:ea typeface="微軟正黑體" pitchFamily="34" charset="-120"/>
              </a:rPr>
              <a:t>選擇所屬</a:t>
            </a:r>
            <a:r>
              <a:rPr lang="zh-TW" altLang="en-US" sz="1600" b="1">
                <a:latin typeface="微軟正黑體" pitchFamily="34" charset="-120"/>
                <a:ea typeface="微軟正黑體" pitchFamily="34" charset="-120"/>
              </a:rPr>
              <a:t>圖書館</a:t>
            </a:r>
            <a:r>
              <a:rPr lang="en-US" altLang="zh-TW" sz="1600" b="1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600" b="1">
                <a:latin typeface="微軟正黑體" pitchFamily="34" charset="-120"/>
                <a:ea typeface="微軟正黑體" pitchFamily="34" charset="-120"/>
              </a:rPr>
              <a:t>單位，登入帳號密碼</a:t>
            </a:r>
            <a:r>
              <a:rPr lang="zh-TW" altLang="en-US" sz="1600" b="1">
                <a:latin typeface="標楷體" pitchFamily="65" charset="-120"/>
                <a:ea typeface="微軟正黑體" pitchFamily="34" charset="-120"/>
              </a:rPr>
              <a:t>。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 sz="1600" b="1">
                <a:latin typeface="微軟正黑體" pitchFamily="34" charset="-120"/>
                <a:ea typeface="微軟正黑體" pitchFamily="34" charset="-120"/>
              </a:rPr>
              <a:t>進入個人「書櫃」下載電子書刊，即可離線閱讀。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932610"/>
            <a:ext cx="5348073" cy="528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98475" y="528558"/>
            <a:ext cx="1463675" cy="16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zh-TW" altLang="en-US" b="1" dirty="0">
                <a:latin typeface="微軟正黑體" pitchFamily="34" charset="-120"/>
                <a:ea typeface="微軟正黑體" pitchFamily="34" charset="-120"/>
              </a:rPr>
              <a:t>分類瀏覽</a:t>
            </a:r>
            <a:br>
              <a:rPr kumimoji="0" lang="zh-TW" altLang="en-US" b="1" dirty="0">
                <a:latin typeface="微軟正黑體" pitchFamily="34" charset="-120"/>
                <a:ea typeface="微軟正黑體" pitchFamily="34" charset="-120"/>
              </a:rPr>
            </a:br>
            <a:r>
              <a:rPr kumimoji="0" lang="zh-TW" altLang="en-US" b="1" dirty="0">
                <a:latin typeface="微軟正黑體" pitchFamily="34" charset="-120"/>
                <a:ea typeface="微軟正黑體" pitchFamily="34" charset="-120"/>
              </a:rPr>
              <a:t>輕鬆找書</a:t>
            </a:r>
            <a:endParaRPr kumimoji="0"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kumimoji="0" lang="zh-TW" altLang="en-US" sz="1600" dirty="0">
                <a:latin typeface="微軟正黑體" pitchFamily="34" charset="-120"/>
                <a:ea typeface="微軟正黑體" pitchFamily="34" charset="-120"/>
              </a:rPr>
              <a:t>提供電子</a:t>
            </a:r>
            <a:r>
              <a:rPr kumimoji="0" lang="zh-TW" altLang="en-US" sz="1600" dirty="0">
                <a:ea typeface="微軟正黑體" pitchFamily="34" charset="-120"/>
              </a:rPr>
              <a:t>書、電子雜誌、電子</a:t>
            </a:r>
            <a:r>
              <a:rPr kumimoji="0" lang="zh-TW" altLang="en-US" sz="1600" dirty="0">
                <a:latin typeface="微軟正黑體" pitchFamily="34" charset="-120"/>
                <a:ea typeface="微軟正黑體" pitchFamily="34" charset="-120"/>
              </a:rPr>
              <a:t>報紙等服務</a:t>
            </a:r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57968" y="2407543"/>
            <a:ext cx="16160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zh-TW" altLang="en-US" b="1" dirty="0">
                <a:latin typeface="微軟正黑體" pitchFamily="34" charset="-120"/>
                <a:ea typeface="微軟正黑體" pitchFamily="34" charset="-120"/>
              </a:rPr>
              <a:t>查詢</a:t>
            </a:r>
          </a:p>
          <a:p>
            <a:pPr eaLnBrk="1" hangingPunct="1">
              <a:spcBef>
                <a:spcPct val="50000"/>
              </a:spcBef>
            </a:pPr>
            <a:r>
              <a:rPr kumimoji="0" lang="zh-TW" altLang="en-US" sz="1600" dirty="0">
                <a:latin typeface="微軟正黑體" pitchFamily="34" charset="-120"/>
                <a:ea typeface="微軟正黑體" pitchFamily="34" charset="-120"/>
              </a:rPr>
              <a:t>可輸入書名、作者、出版社，查詢平台中的書刊。</a:t>
            </a:r>
            <a:endParaRPr kumimoji="0" lang="en-US" altLang="zh-TW" sz="1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316" name="Text Box 9"/>
          <p:cNvSpPr txBox="1">
            <a:spLocks noChangeArrowheads="1"/>
          </p:cNvSpPr>
          <p:nvPr/>
        </p:nvSpPr>
        <p:spPr bwMode="auto">
          <a:xfrm>
            <a:off x="7303020" y="1687448"/>
            <a:ext cx="186759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zh-TW" altLang="en-US" b="1" dirty="0">
                <a:latin typeface="微軟正黑體" pitchFamily="34" charset="-120"/>
                <a:ea typeface="微軟正黑體" pitchFamily="34" charset="-120"/>
              </a:rPr>
              <a:t>借閱規則</a:t>
            </a:r>
            <a:endParaRPr kumimoji="0"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spcBef>
                <a:spcPct val="50000"/>
              </a:spcBef>
            </a:pPr>
            <a:r>
              <a:rPr kumimoji="0" lang="zh-TW" altLang="en-US" sz="1600" dirty="0">
                <a:latin typeface="微軟正黑體" pitchFamily="34" charset="-120"/>
                <a:ea typeface="微軟正黑體" pitchFamily="34" charset="-120"/>
              </a:rPr>
              <a:t>了解各館內的讀者借閱權限及規則</a:t>
            </a:r>
            <a:endParaRPr kumimoji="0" lang="en-US" altLang="zh-TW" sz="1600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spcBef>
                <a:spcPct val="50000"/>
              </a:spcBef>
            </a:pPr>
            <a:r>
              <a:rPr kumimoji="0" lang="zh-TW" altLang="en-US" b="1" dirty="0">
                <a:latin typeface="微軟正黑體" pitchFamily="34" charset="-120"/>
                <a:ea typeface="微軟正黑體" pitchFamily="34" charset="-120"/>
              </a:rPr>
              <a:t>使用說明</a:t>
            </a:r>
            <a:endParaRPr kumimoji="0"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spcBef>
                <a:spcPct val="50000"/>
              </a:spcBef>
            </a:pPr>
            <a:r>
              <a:rPr kumimoji="0" lang="zh-TW" altLang="en-US" sz="1600" dirty="0">
                <a:latin typeface="微軟正黑體" pitchFamily="34" charset="-120"/>
                <a:ea typeface="微軟正黑體" pitchFamily="34" charset="-120"/>
              </a:rPr>
              <a:t>了解借閱方法、操作要領以及排除可能遇到的問題。</a:t>
            </a:r>
          </a:p>
          <a:p>
            <a:pPr eaLnBrk="1" hangingPunct="1">
              <a:spcBef>
                <a:spcPct val="50000"/>
              </a:spcBef>
            </a:pPr>
            <a:endParaRPr kumimoji="0"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317" name="Text Box 12"/>
          <p:cNvSpPr txBox="1">
            <a:spLocks noChangeArrowheads="1"/>
          </p:cNvSpPr>
          <p:nvPr/>
        </p:nvSpPr>
        <p:spPr bwMode="auto">
          <a:xfrm>
            <a:off x="7236296" y="578892"/>
            <a:ext cx="1616075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zh-TW" altLang="en-US" b="1" dirty="0">
                <a:latin typeface="微軟正黑體" pitchFamily="34" charset="-120"/>
                <a:ea typeface="微軟正黑體" pitchFamily="34" charset="-120"/>
              </a:rPr>
              <a:t>下載閱讀軟體</a:t>
            </a:r>
          </a:p>
          <a:p>
            <a:pPr eaLnBrk="1" hangingPunct="1">
              <a:spcBef>
                <a:spcPct val="50000"/>
              </a:spcBef>
            </a:pPr>
            <a:r>
              <a:rPr kumimoji="0" lang="zh-TW" altLang="en-US" sz="1600" dirty="0">
                <a:latin typeface="微軟正黑體" pitchFamily="34" charset="-120"/>
                <a:ea typeface="微軟正黑體" pitchFamily="34" charset="-120"/>
              </a:rPr>
              <a:t>下載</a:t>
            </a:r>
            <a:r>
              <a:rPr kumimoji="0" lang="en-US" altLang="zh-TW" sz="1600" dirty="0">
                <a:latin typeface="微軟正黑體" pitchFamily="34" charset="-120"/>
                <a:ea typeface="微軟正黑體" pitchFamily="34" charset="-120"/>
              </a:rPr>
              <a:t>APP</a:t>
            </a:r>
            <a:r>
              <a:rPr kumimoji="0" lang="zh-TW" altLang="en-US" sz="1600" dirty="0">
                <a:latin typeface="微軟正黑體" pitchFamily="34" charset="-120"/>
                <a:ea typeface="微軟正黑體" pitchFamily="34" charset="-120"/>
              </a:rPr>
              <a:t>閱讀軟體(</a:t>
            </a:r>
            <a:r>
              <a:rPr kumimoji="0" lang="en-US" altLang="zh-TW" sz="1400" dirty="0">
                <a:latin typeface="微軟正黑體" pitchFamily="34" charset="-120"/>
                <a:ea typeface="微軟正黑體" pitchFamily="34" charset="-120"/>
              </a:rPr>
              <a:t>iOS , Android)</a:t>
            </a:r>
          </a:p>
        </p:txBody>
      </p:sp>
      <p:sp>
        <p:nvSpPr>
          <p:cNvPr id="13318" name="Rectangle 21"/>
          <p:cNvSpPr>
            <a:spLocks/>
          </p:cNvSpPr>
          <p:nvPr/>
        </p:nvSpPr>
        <p:spPr bwMode="auto">
          <a:xfrm>
            <a:off x="468313" y="115888"/>
            <a:ext cx="7488237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zh-TW" altLang="en-US" sz="4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4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PC </a:t>
            </a:r>
            <a:r>
              <a:rPr lang="zh-TW" altLang="en-US" sz="4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借閱平臺 </a:t>
            </a:r>
            <a:endParaRPr lang="zh-TW" altLang="en-US" sz="28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4482251" y="1470621"/>
            <a:ext cx="1889949" cy="230187"/>
          </a:xfrm>
          <a:prstGeom prst="rect">
            <a:avLst/>
          </a:prstGeom>
          <a:noFill/>
          <a:ln w="158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4933950" y="940202"/>
            <a:ext cx="2200061" cy="264281"/>
          </a:xfrm>
          <a:prstGeom prst="rect">
            <a:avLst/>
          </a:prstGeom>
          <a:noFill/>
          <a:ln w="38100">
            <a:solidFill>
              <a:srgbClr val="E46C0A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6156" name="Line 15"/>
          <p:cNvSpPr>
            <a:spLocks noChangeShapeType="1"/>
          </p:cNvSpPr>
          <p:nvPr/>
        </p:nvSpPr>
        <p:spPr bwMode="auto">
          <a:xfrm>
            <a:off x="755576" y="2620996"/>
            <a:ext cx="2232248" cy="146298"/>
          </a:xfrm>
          <a:prstGeom prst="line">
            <a:avLst/>
          </a:prstGeom>
          <a:noFill/>
          <a:ln w="15875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6155" name="Line 14"/>
          <p:cNvSpPr>
            <a:spLocks noChangeShapeType="1"/>
          </p:cNvSpPr>
          <p:nvPr/>
        </p:nvSpPr>
        <p:spPr bwMode="auto">
          <a:xfrm flipH="1">
            <a:off x="6888374" y="750177"/>
            <a:ext cx="454011" cy="118493"/>
          </a:xfrm>
          <a:prstGeom prst="line">
            <a:avLst/>
          </a:prstGeom>
          <a:noFill/>
          <a:ln w="15875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096358" y="2701148"/>
            <a:ext cx="2771786" cy="292596"/>
          </a:xfrm>
          <a:prstGeom prst="rect">
            <a:avLst/>
          </a:prstGeom>
          <a:noFill/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3329" name="Text Box 4"/>
          <p:cNvSpPr txBox="1">
            <a:spLocks noChangeArrowheads="1"/>
          </p:cNvSpPr>
          <p:nvPr/>
        </p:nvSpPr>
        <p:spPr bwMode="auto">
          <a:xfrm>
            <a:off x="7303020" y="4581128"/>
            <a:ext cx="1687463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en-US" altLang="zh-TW" b="1" i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New</a:t>
            </a:r>
            <a:r>
              <a:rPr kumimoji="0" lang="zh-TW" altLang="en-US" b="1" dirty="0">
                <a:latin typeface="微軟正黑體" pitchFamily="34" charset="-120"/>
                <a:ea typeface="微軟正黑體" pitchFamily="34" charset="-120"/>
              </a:rPr>
              <a:t> 主題特展</a:t>
            </a:r>
            <a:endParaRPr kumimoji="0"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spcBef>
                <a:spcPct val="50000"/>
              </a:spcBef>
            </a:pP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免費試閱熱門好書（限期），歡迎向圖書館推薦！</a:t>
            </a: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H="1" flipV="1">
            <a:off x="6762645" y="1772816"/>
            <a:ext cx="579739" cy="2736304"/>
          </a:xfrm>
          <a:prstGeom prst="line">
            <a:avLst/>
          </a:prstGeom>
          <a:noFill/>
          <a:ln w="15875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1259632" y="868670"/>
            <a:ext cx="3200342" cy="776289"/>
          </a:xfrm>
          <a:prstGeom prst="line">
            <a:avLst/>
          </a:prstGeom>
          <a:noFill/>
          <a:ln w="15875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6459239" y="1470621"/>
            <a:ext cx="561033" cy="247233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TW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11129"/>
            <a:ext cx="8352928" cy="3281967"/>
          </a:xfrm>
          <a:prstGeom prst="rect">
            <a:avLst/>
          </a:prstGeom>
        </p:spPr>
      </p:pic>
      <p:sp>
        <p:nvSpPr>
          <p:cNvPr id="14338" name="矩形 4"/>
          <p:cNvSpPr>
            <a:spLocks noChangeArrowheads="1"/>
          </p:cNvSpPr>
          <p:nvPr/>
        </p:nvSpPr>
        <p:spPr bwMode="auto">
          <a:xfrm>
            <a:off x="2483768" y="5516563"/>
            <a:ext cx="4392786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顯示</a:t>
            </a:r>
            <a:r>
              <a:rPr lang="zh-TW" altLang="en-US" b="1" dirty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目前可借閱的數量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/>
            <a:endParaRPr lang="en-US" altLang="zh-TW" sz="1400" dirty="0"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/>
            <a:r>
              <a:rPr lang="en-US" altLang="zh-TW" sz="14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如果書籍全部被借出？別擔心，您可點選</a:t>
            </a:r>
            <a:r>
              <a:rPr lang="zh-TW" altLang="en-US" sz="1400" b="1" dirty="0">
                <a:latin typeface="微軟正黑體" pitchFamily="34" charset="-120"/>
                <a:ea typeface="微軟正黑體" pitchFamily="34" charset="-120"/>
              </a:rPr>
              <a:t>預約</a:t>
            </a:r>
            <a:r>
              <a:rPr lang="en-US" altLang="zh-TW" sz="1400" dirty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400" dirty="0"/>
          </a:p>
        </p:txBody>
      </p:sp>
      <p:sp>
        <p:nvSpPr>
          <p:cNvPr id="14340" name="矩形 5"/>
          <p:cNvSpPr>
            <a:spLocks noChangeArrowheads="1"/>
          </p:cNvSpPr>
          <p:nvPr/>
        </p:nvSpPr>
        <p:spPr bwMode="auto">
          <a:xfrm>
            <a:off x="2771800" y="260648"/>
            <a:ext cx="36004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開始閱讀</a:t>
            </a:r>
            <a:endParaRPr lang="en-US" altLang="zh-TW" sz="3200" b="1" dirty="0">
              <a:solidFill>
                <a:srgbClr val="3333FF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47"/>
          <a:stretch/>
        </p:blipFill>
        <p:spPr>
          <a:xfrm>
            <a:off x="1264990" y="3522674"/>
            <a:ext cx="6891450" cy="202416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47664" y="4437112"/>
            <a:ext cx="1584176" cy="21602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264990" y="3501008"/>
            <a:ext cx="6874885" cy="20458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接點 10"/>
          <p:cNvCxnSpPr/>
          <p:nvPr/>
        </p:nvCxnSpPr>
        <p:spPr>
          <a:xfrm flipH="1">
            <a:off x="4932040" y="1702532"/>
            <a:ext cx="1584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4932040" y="1700808"/>
            <a:ext cx="0" cy="1728192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17"/>
          <a:stretch/>
        </p:blipFill>
        <p:spPr>
          <a:xfrm>
            <a:off x="1264990" y="3882276"/>
            <a:ext cx="6874885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23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圖片 4" descr="03B68473.jpg"/>
          <p:cNvPicPr>
            <a:picLocks noChangeAspect="1"/>
          </p:cNvPicPr>
          <p:nvPr/>
        </p:nvPicPr>
        <p:blipFill>
          <a:blip r:embed="rId2"/>
          <a:srcRect l="20863"/>
          <a:stretch>
            <a:fillRect/>
          </a:stretch>
        </p:blipFill>
        <p:spPr bwMode="auto">
          <a:xfrm>
            <a:off x="684213" y="1403350"/>
            <a:ext cx="3167062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圖片 5" descr="Upaper_背景清楚版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1069975"/>
            <a:ext cx="2000250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文字方塊 6"/>
          <p:cNvSpPr txBox="1">
            <a:spLocks noChangeArrowheads="1"/>
          </p:cNvSpPr>
          <p:nvPr/>
        </p:nvSpPr>
        <p:spPr bwMode="auto">
          <a:xfrm>
            <a:off x="642938" y="4214813"/>
            <a:ext cx="317023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PC (NB) 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線上閱讀</a:t>
            </a:r>
            <a:endParaRPr lang="en-US" altLang="zh-TW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/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立即使用 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PC 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開啟閱讀</a:t>
            </a:r>
            <a:endParaRPr lang="en-US" altLang="zh-TW" sz="1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365" name="文字方塊 7"/>
          <p:cNvSpPr txBox="1">
            <a:spLocks noChangeArrowheads="1"/>
          </p:cNvSpPr>
          <p:nvPr/>
        </p:nvSpPr>
        <p:spPr bwMode="auto">
          <a:xfrm>
            <a:off x="5786438" y="4214813"/>
            <a:ext cx="25908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zh-TW" altLang="en-US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行動借閱</a:t>
            </a:r>
            <a:endParaRPr lang="en-US" altLang="zh-TW" b="1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/>
            <a:r>
              <a:rPr lang="zh-TW" altLang="en-US" sz="160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</a:rPr>
              <a:t>從平台取得行動帳號，再登入讀書吧 </a:t>
            </a:r>
            <a:r>
              <a:rPr lang="en-US" altLang="zh-TW" sz="160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</a:rPr>
              <a:t>APP</a:t>
            </a:r>
            <a:r>
              <a:rPr lang="zh-TW" altLang="en-US" sz="160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</a:rPr>
              <a:t> 即可借閱</a:t>
            </a:r>
          </a:p>
        </p:txBody>
      </p:sp>
      <p:sp>
        <p:nvSpPr>
          <p:cNvPr id="15366" name="文字方塊 10"/>
          <p:cNvSpPr txBox="1">
            <a:spLocks noChangeArrowheads="1"/>
          </p:cNvSpPr>
          <p:nvPr/>
        </p:nvSpPr>
        <p:spPr bwMode="auto">
          <a:xfrm>
            <a:off x="4000500" y="1795462"/>
            <a:ext cx="1928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點按借閱</a:t>
            </a:r>
          </a:p>
        </p:txBody>
      </p:sp>
      <p:sp>
        <p:nvSpPr>
          <p:cNvPr id="12" name="向上箭號 11"/>
          <p:cNvSpPr/>
          <p:nvPr/>
        </p:nvSpPr>
        <p:spPr>
          <a:xfrm>
            <a:off x="4928393" y="1412875"/>
            <a:ext cx="73025" cy="21590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5368" name="矩形 13"/>
          <p:cNvSpPr>
            <a:spLocks noChangeArrowheads="1"/>
          </p:cNvSpPr>
          <p:nvPr/>
        </p:nvSpPr>
        <p:spPr bwMode="auto">
          <a:xfrm>
            <a:off x="642938" y="5001181"/>
            <a:ext cx="366809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0" lang="zh-TW" altLang="en-US" sz="1400" b="1" dirty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</a:rPr>
              <a:t>建議使用 </a:t>
            </a:r>
            <a:r>
              <a:rPr kumimoji="0" lang="en-US" altLang="zh-TW" sz="1400" b="1" dirty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</a:rPr>
              <a:t>Chrome </a:t>
            </a:r>
            <a:r>
              <a:rPr kumimoji="0" lang="zh-TW" altLang="en-US" sz="1400" b="1" dirty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</a:rPr>
              <a:t>或 </a:t>
            </a:r>
            <a:r>
              <a:rPr kumimoji="0" lang="en-US" altLang="zh-TW" sz="1400" b="1" dirty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</a:rPr>
              <a:t>Edge </a:t>
            </a:r>
            <a:r>
              <a:rPr kumimoji="0" lang="zh-TW" altLang="en-US" sz="1400" b="1" dirty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</a:rPr>
              <a:t>瀏覽器</a:t>
            </a:r>
            <a:r>
              <a:rPr kumimoji="0" lang="en-US" altLang="zh-TW" sz="1400" b="1" dirty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</a:rPr>
              <a:t>；</a:t>
            </a:r>
          </a:p>
          <a:p>
            <a:pPr eaLnBrk="1" hangingPunct="1">
              <a:lnSpc>
                <a:spcPct val="150000"/>
              </a:lnSpc>
            </a:pPr>
            <a:r>
              <a:rPr kumimoji="0" lang="zh-TW" altLang="en-US" sz="1400" b="1" dirty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</a:rPr>
              <a:t>麥金塔( </a:t>
            </a:r>
            <a:r>
              <a:rPr kumimoji="0" lang="en-US" altLang="zh-TW" sz="1400" b="1" dirty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</a:rPr>
              <a:t>Mac )</a:t>
            </a:r>
            <a:r>
              <a:rPr kumimoji="0" lang="zh-TW" altLang="en-US" sz="1400" b="1" dirty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</a:rPr>
              <a:t>暫不支援部份書籍之線上閱讀 </a:t>
            </a:r>
            <a:endParaRPr lang="zh-TW" altLang="en-US" sz="1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369" name="矩形 14"/>
          <p:cNvSpPr>
            <a:spLocks noChangeArrowheads="1"/>
          </p:cNvSpPr>
          <p:nvPr/>
        </p:nvSpPr>
        <p:spPr bwMode="auto">
          <a:xfrm>
            <a:off x="5654675" y="5370513"/>
            <a:ext cx="31657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kumimoji="0" lang="en-US" altLang="zh-TW" sz="1400" b="1" dirty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</a:rPr>
              <a:t>APP</a:t>
            </a:r>
            <a:r>
              <a:rPr kumimoji="0" lang="zh-TW" altLang="en-US" sz="1400" b="1" dirty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</a:rPr>
              <a:t>下載完成，就可以用自己的行動載具借書與看書囉</a:t>
            </a:r>
            <a:r>
              <a:rPr kumimoji="0" lang="en-US" altLang="zh-TW" sz="1400" b="1" dirty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</a:rPr>
              <a:t>!</a:t>
            </a:r>
            <a:endParaRPr lang="zh-TW" altLang="en-US" sz="1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371" name="矩形 14"/>
          <p:cNvSpPr>
            <a:spLocks noChangeArrowheads="1"/>
          </p:cNvSpPr>
          <p:nvPr/>
        </p:nvSpPr>
        <p:spPr bwMode="auto">
          <a:xfrm>
            <a:off x="3960018" y="2197100"/>
            <a:ext cx="20828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zh-TW" altLang="en-US" sz="1400" dirty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en-US" altLang="zh-TW" sz="1400" dirty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</a:rPr>
              <a:t>PDF</a:t>
            </a:r>
            <a:r>
              <a:rPr kumimoji="0" lang="zh-TW" altLang="en-US" sz="1400" dirty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</a:rPr>
              <a:t>電子書的版面編排與原紙本書相同，適合平板閱讀；</a:t>
            </a:r>
            <a:endParaRPr kumimoji="0" lang="en-US" altLang="zh-TW" sz="1400" dirty="0">
              <a:solidFill>
                <a:srgbClr val="222222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kumimoji="0" lang="en-US" altLang="zh-TW" sz="1400" dirty="0">
              <a:solidFill>
                <a:srgbClr val="222222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kumimoji="0" lang="en-US" altLang="zh-TW" sz="1400" dirty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</a:rPr>
              <a:t>EPUB</a:t>
            </a:r>
            <a:r>
              <a:rPr kumimoji="0" lang="zh-TW" altLang="en-US" sz="1400" dirty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</a:rPr>
              <a:t>電子書的版面經過重新編排，適合手機閱讀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900" y="649021"/>
            <a:ext cx="3807514" cy="74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3980259" y="1795462"/>
            <a:ext cx="2042318" cy="224018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zh-TW" sz="3200" b="1" dirty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PC</a:t>
            </a:r>
            <a:r>
              <a:rPr lang="zh-TW" altLang="en-US" sz="3200" b="1" dirty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 線上閱讀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16387" name="矩形 4"/>
          <p:cNvSpPr>
            <a:spLocks noChangeArrowheads="1"/>
          </p:cNvSpPr>
          <p:nvPr/>
        </p:nvSpPr>
        <p:spPr bwMode="auto">
          <a:xfrm>
            <a:off x="381000" y="1219200"/>
            <a:ext cx="8048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zh-TW" altLang="en-US" sz="1600" dirty="0">
                <a:solidFill>
                  <a:srgbClr val="222222"/>
                </a:solidFill>
                <a:ea typeface="微軟正黑體" pitchFamily="34" charset="-120"/>
              </a:rPr>
              <a:t>點按</a:t>
            </a:r>
            <a:r>
              <a:rPr lang="zh-TW" altLang="en-US" sz="1600" b="1" dirty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「線上閱讀」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可在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PC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上立即閱讀，不需安裝閱讀軟體。</a:t>
            </a:r>
            <a:br>
              <a:rPr lang="en-US" altLang="zh-TW" sz="1600" dirty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1400" b="1" dirty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※ </a:t>
            </a:r>
            <a:r>
              <a:rPr lang="zh-TW" altLang="en-US" sz="1400" b="1" dirty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建議使用 </a:t>
            </a:r>
            <a:r>
              <a:rPr lang="en-US" altLang="zh-TW" sz="1400" b="1" dirty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Chrome </a:t>
            </a:r>
            <a:r>
              <a:rPr lang="zh-TW" altLang="en-US" sz="1400" b="1" dirty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或 </a:t>
            </a:r>
            <a:r>
              <a:rPr lang="en-US" altLang="zh-TW" sz="1400" b="1" dirty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Edge </a:t>
            </a:r>
            <a:r>
              <a:rPr lang="zh-TW" altLang="en-US" sz="1400" b="1" dirty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瀏覽器</a:t>
            </a:r>
            <a:endParaRPr lang="en-US" altLang="zh-TW" sz="1400" b="1" dirty="0">
              <a:solidFill>
                <a:srgbClr val="FF66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389" name="矩形 10"/>
          <p:cNvSpPr>
            <a:spLocks noChangeArrowheads="1"/>
          </p:cNvSpPr>
          <p:nvPr/>
        </p:nvSpPr>
        <p:spPr bwMode="auto">
          <a:xfrm>
            <a:off x="6286500" y="1357313"/>
            <a:ext cx="2500313" cy="2357437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zh-TW" altLang="en-US" sz="1200" dirty="0">
                <a:solidFill>
                  <a:srgbClr val="000000"/>
                </a:solidFill>
                <a:latin typeface="標楷體" pitchFamily="65" charset="-120"/>
                <a:ea typeface="微軟正黑體" pitchFamily="34" charset="-120"/>
              </a:rPr>
              <a:t>開啟後，右上方會顯示借閱期限，目前</a:t>
            </a:r>
            <a:r>
              <a:rPr kumimoji="0" lang="zh-TW" altLang="en-US" sz="12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每本書的借閱時限為 </a:t>
            </a:r>
            <a:r>
              <a:rPr kumimoji="0" lang="en-US" altLang="zh-TW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7</a:t>
            </a:r>
            <a:r>
              <a:rPr kumimoji="0" lang="zh-TW" altLang="en-US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天，</a:t>
            </a:r>
            <a:r>
              <a:rPr kumimoji="0" lang="en-US" altLang="zh-TW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168</a:t>
            </a:r>
            <a:r>
              <a:rPr kumimoji="0" lang="zh-TW" altLang="en-US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小時</a:t>
            </a:r>
            <a:r>
              <a:rPr kumimoji="0" lang="zh-TW" altLang="en-US" sz="12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pPr eaLnBrk="1" hangingPunct="1"/>
            <a:endParaRPr lang="zh-TW" altLang="en-US" sz="1600" dirty="0">
              <a:solidFill>
                <a:srgbClr val="000000"/>
              </a:solidFill>
              <a:latin typeface="標楷體" pitchFamily="65" charset="-120"/>
              <a:ea typeface="微軟正黑體" pitchFamily="34" charset="-120"/>
            </a:endParaRPr>
          </a:p>
          <a:p>
            <a:pPr eaLnBrk="1" hangingPunct="1"/>
            <a:endParaRPr lang="zh-TW" altLang="en-US" sz="1600" dirty="0">
              <a:solidFill>
                <a:srgbClr val="000000"/>
              </a:solidFill>
              <a:latin typeface="標楷體" pitchFamily="65" charset="-120"/>
              <a:ea typeface="微軟正黑體" pitchFamily="34" charset="-120"/>
            </a:endParaRPr>
          </a:p>
          <a:p>
            <a:pPr eaLnBrk="1" hangingPunct="1"/>
            <a:endParaRPr lang="zh-TW" altLang="en-US" sz="1600" dirty="0">
              <a:solidFill>
                <a:srgbClr val="000000"/>
              </a:solidFill>
              <a:latin typeface="標楷體" pitchFamily="65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1400" b="1" i="1" u="sng" dirty="0">
                <a:solidFill>
                  <a:schemeClr val="accent4"/>
                </a:solidFill>
                <a:latin typeface="標楷體" pitchFamily="65" charset="-120"/>
                <a:ea typeface="微軟正黑體" pitchFamily="34" charset="-120"/>
              </a:rPr>
              <a:t>借閱期限到，怎麼辦？</a:t>
            </a:r>
            <a:endParaRPr lang="en-US" altLang="zh-TW" sz="1400" b="1" i="1" u="sng" dirty="0">
              <a:solidFill>
                <a:schemeClr val="accent4"/>
              </a:solidFill>
              <a:latin typeface="標楷體" pitchFamily="65" charset="-120"/>
              <a:ea typeface="微軟正黑體" pitchFamily="34" charset="-120"/>
            </a:endParaRPr>
          </a:p>
          <a:p>
            <a:pPr eaLnBrk="1" hangingPunct="1"/>
            <a:endParaRPr lang="en-US" altLang="zh-TW" sz="1400" dirty="0">
              <a:solidFill>
                <a:srgbClr val="000000"/>
              </a:solidFill>
              <a:latin typeface="標楷體" pitchFamily="65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1400" b="1" dirty="0">
                <a:solidFill>
                  <a:srgbClr val="000000"/>
                </a:solidFill>
                <a:latin typeface="標楷體" pitchFamily="65" charset="-120"/>
                <a:ea typeface="微軟正黑體" pitchFamily="34" charset="-120"/>
              </a:rPr>
              <a:t>系統會自動幫您歸還電子書，您不用做任何事。</a:t>
            </a:r>
          </a:p>
        </p:txBody>
      </p:sp>
      <p:sp>
        <p:nvSpPr>
          <p:cNvPr id="16391" name="矩形 24"/>
          <p:cNvSpPr>
            <a:spLocks noChangeArrowheads="1"/>
          </p:cNvSpPr>
          <p:nvPr/>
        </p:nvSpPr>
        <p:spPr bwMode="auto">
          <a:xfrm>
            <a:off x="6286500" y="3929063"/>
            <a:ext cx="2500313" cy="21177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zh-TW" altLang="en-US" sz="1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最佳瀏覽環境設定 </a:t>
            </a:r>
            <a:endParaRPr lang="en-US" altLang="zh-TW" sz="14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zh-TW" altLang="en-US" sz="1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◎作業系統 </a:t>
            </a:r>
            <a:r>
              <a:rPr lang="en-US" altLang="zh-TW" sz="1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Windows 7 </a:t>
            </a:r>
            <a:r>
              <a:rPr lang="zh-TW" altLang="en-US" sz="1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以上，請使用 </a:t>
            </a:r>
            <a:r>
              <a:rPr lang="en-US" altLang="zh-TW" sz="1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Chrome</a:t>
            </a:r>
            <a:r>
              <a:rPr lang="zh-TW" altLang="en-US" sz="1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1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Edge</a:t>
            </a:r>
            <a:r>
              <a:rPr lang="zh-TW" altLang="en-US" sz="1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1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Firefox </a:t>
            </a:r>
            <a:r>
              <a:rPr lang="zh-TW" altLang="en-US" sz="1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瀏覽器。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zh-TW" altLang="en-US" sz="1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◎作業系統 </a:t>
            </a:r>
            <a:r>
              <a:rPr lang="en-US" altLang="zh-TW" sz="1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Windows XP</a:t>
            </a:r>
            <a:r>
              <a:rPr lang="zh-TW" altLang="en-US" sz="1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sz="1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SP3</a:t>
            </a:r>
            <a:r>
              <a:rPr lang="zh-TW" altLang="en-US" sz="1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）、</a:t>
            </a:r>
            <a:r>
              <a:rPr lang="en-US" altLang="zh-TW" sz="1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Vista</a:t>
            </a:r>
            <a:r>
              <a:rPr lang="zh-TW" altLang="en-US" sz="1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，請使用 </a:t>
            </a:r>
            <a:r>
              <a:rPr lang="en-US" altLang="zh-TW" sz="1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Chrome</a:t>
            </a:r>
            <a:r>
              <a:rPr lang="zh-TW" altLang="en-US" sz="1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1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Firefox </a:t>
            </a:r>
            <a:r>
              <a:rPr lang="zh-TW" altLang="en-US" sz="1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瀏覽器。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61" y="2060848"/>
            <a:ext cx="6286500" cy="350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115" y="2162904"/>
            <a:ext cx="2301081" cy="43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" b="4735"/>
          <a:stretch/>
        </p:blipFill>
        <p:spPr bwMode="auto">
          <a:xfrm>
            <a:off x="380240" y="1575869"/>
            <a:ext cx="5343888" cy="463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" r="5687"/>
          <a:stretch/>
        </p:blipFill>
        <p:spPr bwMode="auto">
          <a:xfrm>
            <a:off x="5857876" y="2162444"/>
            <a:ext cx="3160102" cy="369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971550" y="26035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kumimoji="0" lang="zh-TW" altLang="en-US" sz="3200" b="1" dirty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取得借閱帳號</a:t>
            </a:r>
            <a:endParaRPr kumimoji="0" lang="en-US" altLang="zh-TW" sz="3200" b="1" dirty="0">
              <a:solidFill>
                <a:srgbClr val="3333FF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324078" y="1844824"/>
            <a:ext cx="400050" cy="19764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458519" y="793750"/>
            <a:ext cx="5399357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120000"/>
              </a:lnSpc>
            </a:pPr>
            <a:r>
              <a:rPr lang="en-US" altLang="zh-TW" sz="14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sz="14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取得行動借閱帳號後，即可持續使用，不用每次借書重新申請。</a:t>
            </a:r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6382574" y="1575869"/>
            <a:ext cx="185405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TW" altLang="en-US" sz="1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到</a:t>
            </a:r>
            <a:r>
              <a:rPr lang="en-US" altLang="zh-TW" sz="1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PC</a:t>
            </a:r>
            <a:r>
              <a:rPr lang="zh-TW" altLang="en-US" sz="1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平台首頁</a:t>
            </a:r>
            <a:endParaRPr lang="en-US" altLang="zh-TW" sz="16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120000"/>
              </a:lnSpc>
            </a:pPr>
            <a:r>
              <a:rPr lang="zh-TW" altLang="en-US" sz="1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點按右上方「登入」</a:t>
            </a:r>
          </a:p>
        </p:txBody>
      </p:sp>
      <p:sp>
        <p:nvSpPr>
          <p:cNvPr id="17417" name="Rectangle 4"/>
          <p:cNvSpPr>
            <a:spLocks noChangeArrowheads="1"/>
          </p:cNvSpPr>
          <p:nvPr/>
        </p:nvSpPr>
        <p:spPr bwMode="auto">
          <a:xfrm>
            <a:off x="6317058" y="5517232"/>
            <a:ext cx="739530" cy="21523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TW" altLang="en-US" sz="1200"/>
          </a:p>
        </p:txBody>
      </p:sp>
      <p:sp>
        <p:nvSpPr>
          <p:cNvPr id="13" name="橢圓 12"/>
          <p:cNvSpPr/>
          <p:nvPr/>
        </p:nvSpPr>
        <p:spPr>
          <a:xfrm>
            <a:off x="5931847" y="1738907"/>
            <a:ext cx="357188" cy="357188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7419" name="Text Box 8"/>
          <p:cNvSpPr txBox="1">
            <a:spLocks noChangeArrowheads="1"/>
          </p:cNvSpPr>
          <p:nvPr/>
        </p:nvSpPr>
        <p:spPr bwMode="auto">
          <a:xfrm>
            <a:off x="6241137" y="5793780"/>
            <a:ext cx="2149475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TW" altLang="en-US" sz="1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點按「申請借閱帳號」填寫資料</a:t>
            </a:r>
          </a:p>
        </p:txBody>
      </p:sp>
      <p:sp>
        <p:nvSpPr>
          <p:cNvPr id="16" name="橢圓 15"/>
          <p:cNvSpPr/>
          <p:nvPr/>
        </p:nvSpPr>
        <p:spPr>
          <a:xfrm>
            <a:off x="5857876" y="5834063"/>
            <a:ext cx="357187" cy="357188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58519" y="1191419"/>
            <a:ext cx="68510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TW" sz="14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sz="14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若圖書館已整合帳號，則以圖書館公告之帳號</a:t>
            </a:r>
            <a:r>
              <a:rPr lang="en-US" altLang="zh-TW" sz="14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4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密碼登入使用，不必重新申請。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250825" y="549275"/>
            <a:ext cx="4465638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kumimoji="0" lang="zh-TW" altLang="en-US" dirty="0">
                <a:latin typeface="微軟正黑體" pitchFamily="34" charset="-120"/>
                <a:ea typeface="微軟正黑體" pitchFamily="34" charset="-120"/>
              </a:rPr>
              <a:t>請填寫申請資料按「送出」，系統會發送</a:t>
            </a:r>
            <a:r>
              <a:rPr kumimoji="0" lang="zh-TW" altLang="en-US" b="1" dirty="0">
                <a:latin typeface="微軟正黑體" pitchFamily="34" charset="-120"/>
                <a:ea typeface="微軟正黑體" pitchFamily="34" charset="-120"/>
              </a:rPr>
              <a:t>「行動借閱啟用認證信」</a:t>
            </a:r>
            <a:r>
              <a:rPr kumimoji="0" lang="zh-TW" altLang="en-US" dirty="0">
                <a:latin typeface="微軟正黑體" pitchFamily="34" charset="-120"/>
                <a:ea typeface="微軟正黑體" pitchFamily="34" charset="-120"/>
              </a:rPr>
              <a:t>至您的聯絡信箱。請依信中說明完成行動帳號認證，即可啟用「行動借閱帳號」。</a:t>
            </a:r>
            <a:endParaRPr lang="zh-TW" altLang="en-US" dirty="0">
              <a:ea typeface="微軟正黑體" pitchFamily="34" charset="-120"/>
            </a:endParaRPr>
          </a:p>
        </p:txBody>
      </p:sp>
      <p:sp>
        <p:nvSpPr>
          <p:cNvPr id="18435" name="Text Box 12"/>
          <p:cNvSpPr txBox="1">
            <a:spLocks noChangeArrowheads="1"/>
          </p:cNvSpPr>
          <p:nvPr/>
        </p:nvSpPr>
        <p:spPr bwMode="auto">
          <a:xfrm>
            <a:off x="304800" y="4876800"/>
            <a:ext cx="4038600" cy="5857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zh-TW" altLang="en-US" sz="1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申請行動帳號後，若未收到認證信，請檢查是否被放到「垃圾郵件」。 </a:t>
            </a:r>
          </a:p>
        </p:txBody>
      </p:sp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2213" y="4509120"/>
            <a:ext cx="2820612" cy="16954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5292080" y="1124744"/>
            <a:ext cx="338455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TW" altLang="en-US" sz="1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登入行動借閱帳號後，請選擇想借的電子書刊，點按「借閱」</a:t>
            </a:r>
          </a:p>
        </p:txBody>
      </p:sp>
      <p:sp>
        <p:nvSpPr>
          <p:cNvPr id="10" name="橢圓 9"/>
          <p:cNvSpPr/>
          <p:nvPr/>
        </p:nvSpPr>
        <p:spPr>
          <a:xfrm>
            <a:off x="4934893" y="1159668"/>
            <a:ext cx="357187" cy="357187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 dirty="0"/>
              <a:t>3</a:t>
            </a:r>
            <a:endParaRPr lang="zh-TW" altLang="en-US" dirty="0"/>
          </a:p>
        </p:txBody>
      </p:sp>
      <p:pic>
        <p:nvPicPr>
          <p:cNvPr id="18440" name="Picture 10" descr="http://reading.udn.com/libnew/images/setting/help/pic_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6" y="2168525"/>
            <a:ext cx="4033142" cy="265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559" y="1844824"/>
            <a:ext cx="4393937" cy="245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8026935" y="2637730"/>
            <a:ext cx="864096" cy="28803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80676" y="486050"/>
            <a:ext cx="4465638" cy="1565424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zh-TW" altLang="en-US" sz="1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行動閱讀樂趣</a:t>
            </a:r>
            <a:endParaRPr lang="zh-TW" altLang="en-US" sz="4000">
              <a:solidFill>
                <a:srgbClr val="22222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1507" name="Picture 3" descr="C:\Users\12764\Desktop\2015-03-04_1858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4" y="3633540"/>
            <a:ext cx="6983413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C:\Users\12764\Desktop\2015-03-04_1858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5131" y="1164977"/>
            <a:ext cx="6624637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468313" y="333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0" lang="zh-TW" altLang="en-US" sz="4000" b="1" dirty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後端管理、報表查詢服務</a:t>
            </a:r>
          </a:p>
          <a:p>
            <a:pPr algn="ctr">
              <a:defRPr/>
            </a:pPr>
            <a:endParaRPr kumimoji="0" lang="zh-TW" altLang="en-US" sz="4400" dirty="0">
              <a:solidFill>
                <a:srgbClr val="222222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pic>
        <p:nvPicPr>
          <p:cNvPr id="22532" name="Picture 2" descr="C:\Users\12764\Desktop\2015-03-04_1904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981075"/>
            <a:ext cx="8424862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214" y="1814076"/>
            <a:ext cx="6221834" cy="433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539552" y="1071563"/>
            <a:ext cx="8104386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ts val="2163"/>
              </a:lnSpc>
            </a:pPr>
            <a:r>
              <a:rPr kumimoji="0" lang="zh-TW" altLang="en-US" dirty="0">
                <a:latin typeface="微軟正黑體" pitchFamily="34" charset="-120"/>
                <a:ea typeface="微軟正黑體" pitchFamily="34" charset="-120"/>
              </a:rPr>
              <a:t>「推薦試閱區」電子書定期更新，並提供24小時試閱</a:t>
            </a:r>
            <a:r>
              <a:rPr kumimoji="0"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dirty="0">
                <a:latin typeface="微軟正黑體" pitchFamily="34" charset="-120"/>
                <a:ea typeface="微軟正黑體" pitchFamily="34" charset="-120"/>
              </a:rPr>
              <a:t>請於主題特展中點選</a:t>
            </a:r>
            <a:r>
              <a:rPr kumimoji="0"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kumimoji="0" lang="zh-TW" altLang="en-US" dirty="0">
                <a:latin typeface="微軟正黑體" pitchFamily="34" charset="-120"/>
                <a:ea typeface="微軟正黑體" pitchFamily="34" charset="-120"/>
              </a:rPr>
              <a:t>。</a:t>
            </a:r>
            <a:endParaRPr kumimoji="0" lang="en-US" altLang="zh-TW" sz="1400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ts val="2163"/>
              </a:lnSpc>
            </a:pPr>
            <a:r>
              <a:rPr kumimoji="0" lang="en-US" altLang="zh-TW" sz="14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kumimoji="0" lang="zh-TW" altLang="en-US" sz="14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部分書籍僅提供部份試閱，您可推薦想看的書，以利圖書館未來評估採購電子書參考。</a:t>
            </a:r>
            <a:endParaRPr kumimoji="0" lang="en-US" altLang="zh-TW" sz="14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1368214" y="1988839"/>
            <a:ext cx="6221834" cy="416274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24581" name="Rectangle 11"/>
          <p:cNvSpPr>
            <a:spLocks/>
          </p:cNvSpPr>
          <p:nvPr/>
        </p:nvSpPr>
        <p:spPr bwMode="auto">
          <a:xfrm>
            <a:off x="414338" y="285750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4000" b="1" dirty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免費專區</a:t>
            </a:r>
            <a:r>
              <a:rPr lang="en-US" altLang="zh-TW" sz="4000" b="1" dirty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4000" b="1" dirty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「推薦試閱」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雜誌列表| 遠見雜誌- 前進的動力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4" y="836615"/>
            <a:ext cx="1184696" cy="16693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經理人月刊08月號/2020 第189期- 經理人雜誌編輯部| Readmoo 讀墨電子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163" y="832140"/>
            <a:ext cx="1274622" cy="167385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aipei Walker Vol.279 2020年7月號- WalkerMedia內容發展部| Readmoo 讀墨電子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874" y="4435971"/>
            <a:ext cx="1276332" cy="181480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金石堂－MARIE CLAIRE 美麗佳人3月2020第323期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7" r="11314"/>
          <a:stretch/>
        </p:blipFill>
        <p:spPr bwMode="auto">
          <a:xfrm>
            <a:off x="468314" y="2676301"/>
            <a:ext cx="1184696" cy="167309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博客來-ELLE她5月號/2020 第344期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5" r="12097"/>
          <a:stretch/>
        </p:blipFill>
        <p:spPr bwMode="auto">
          <a:xfrm>
            <a:off x="6072873" y="2676302"/>
            <a:ext cx="1276333" cy="168621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Men's Uno男人誌5月號/2020 第249期：許光漢（四款封面隨機出貨）- TAAZE 讀冊生活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13" y="2676301"/>
            <a:ext cx="1217504" cy="170858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博客來-聯合文學2月號/2020 第424期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4" t="4346" r="15356" b="4392"/>
          <a:stretch/>
        </p:blipFill>
        <p:spPr bwMode="auto">
          <a:xfrm>
            <a:off x="7481122" y="2688316"/>
            <a:ext cx="1242383" cy="164971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電子雜誌〉ABC互動英語第2020年4月號No.214期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163" y="2688314"/>
            <a:ext cx="1274622" cy="169657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Live互動英語05月號/2020 第229期- 希伯崙股份有限公司| Readmoo 讀墨電子書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99" y="2688315"/>
            <a:ext cx="1237371" cy="169657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世界電影雜誌第616期2020/4-5月- BOOKWALKER中文電子書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146" y="4460945"/>
            <a:ext cx="1237370" cy="178983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親子天下》2020年最新版－108課綱：學習＆升學全攻略- 親子天下Shoppi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7" r="7958"/>
          <a:stretch/>
        </p:blipFill>
        <p:spPr bwMode="auto">
          <a:xfrm>
            <a:off x="6072874" y="738569"/>
            <a:ext cx="1276333" cy="176742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博客來-今周刊2020/1/20 第1204期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9" r="14719"/>
          <a:stretch/>
        </p:blipFill>
        <p:spPr bwMode="auto">
          <a:xfrm>
            <a:off x="4637012" y="797405"/>
            <a:ext cx="1217504" cy="170858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商業周刊第1685期《關鍵30天!戰疫聖經》 - 商周知識庫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99" y="796545"/>
            <a:ext cx="1237371" cy="170944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幼獅少年2020年4月號| Pubu - 電子書自由閱讀、自由出版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122" y="4483404"/>
            <a:ext cx="1242383" cy="176737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幼獅文藝05月號/2020 第797期- 幼獅文化| Readmoo 讀墨電子書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4" y="4486263"/>
            <a:ext cx="1184696" cy="176451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Fighting!KOREA韓語學習誌雙月刊09月號/2020 第53期- 韓語村企業社| Readmoo 讀墨電子書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99" y="4486263"/>
            <a:ext cx="1266551" cy="176451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動腦商城｜行銷．廣告．傳播．創意數位平台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163" y="4483405"/>
            <a:ext cx="1274622" cy="176737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TRAVELER luxe旅人誌09月號/2020 第184期- 墨刻月刊編輯部| Readmoo 讀墨電子書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122" y="742280"/>
            <a:ext cx="1242383" cy="176371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文字方塊 6"/>
          <p:cNvSpPr txBox="1">
            <a:spLocks noChangeArrowheads="1"/>
          </p:cNvSpPr>
          <p:nvPr/>
        </p:nvSpPr>
        <p:spPr bwMode="auto">
          <a:xfrm>
            <a:off x="285750" y="2571750"/>
            <a:ext cx="928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496641" y="1628800"/>
            <a:ext cx="6336704" cy="129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marL="274638" indent="-274638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6000"/>
              </a:lnSpc>
              <a:buClr>
                <a:srgbClr val="006666"/>
              </a:buClr>
              <a:buSzPct val="80000"/>
              <a:buFont typeface="Wingdings" pitchFamily="2" charset="2"/>
              <a:buNone/>
            </a:pPr>
            <a:r>
              <a:rPr lang="en-US" altLang="zh-TW" sz="1800" dirty="0" err="1">
                <a:latin typeface="Times New Roman" pitchFamily="18" charset="0"/>
                <a:ea typeface="華康中黑體" pitchFamily="49" charset="-120"/>
              </a:rPr>
              <a:t>漢珍數位圖書股份有限公司</a:t>
            </a:r>
            <a:endParaRPr lang="en-US" altLang="zh-TW" sz="1800" dirty="0">
              <a:latin typeface="Times New Roman" pitchFamily="18" charset="0"/>
              <a:ea typeface="華康中黑體" pitchFamily="49" charset="-120"/>
            </a:endParaRPr>
          </a:p>
          <a:p>
            <a:pPr eaLnBrk="1" hangingPunct="1">
              <a:lnSpc>
                <a:spcPct val="96000"/>
              </a:lnSpc>
              <a:buClr>
                <a:srgbClr val="006666"/>
              </a:buClr>
              <a:buSzPct val="80000"/>
              <a:buFont typeface="Wingdings" pitchFamily="2" charset="2"/>
              <a:buNone/>
            </a:pPr>
            <a:r>
              <a:rPr lang="en-US" altLang="zh-TW" sz="1800" dirty="0">
                <a:latin typeface="Times New Roman" pitchFamily="18" charset="0"/>
                <a:ea typeface="華康中黑體" pitchFamily="49" charset="-120"/>
              </a:rPr>
              <a:t>【</a:t>
            </a:r>
            <a:r>
              <a:rPr lang="zh-TW" altLang="en-US" sz="1800" dirty="0">
                <a:latin typeface="Times New Roman" pitchFamily="18" charset="0"/>
                <a:ea typeface="華康中黑體" pitchFamily="49" charset="-120"/>
              </a:rPr>
              <a:t>台北總公司</a:t>
            </a:r>
            <a:r>
              <a:rPr lang="en-US" altLang="zh-TW" sz="1800" dirty="0">
                <a:latin typeface="Times New Roman" pitchFamily="18" charset="0"/>
                <a:ea typeface="華康中黑體" pitchFamily="49" charset="-120"/>
              </a:rPr>
              <a:t>】</a:t>
            </a:r>
            <a:r>
              <a:rPr lang="zh-TW" altLang="en-US" sz="1800" dirty="0">
                <a:latin typeface="Times New Roman" pitchFamily="18" charset="0"/>
                <a:ea typeface="華康中黑體" pitchFamily="49" charset="-120"/>
              </a:rPr>
              <a:t>電話：</a:t>
            </a:r>
            <a:r>
              <a:rPr lang="en-US" altLang="zh-TW" sz="1800" dirty="0">
                <a:latin typeface="Times New Roman" pitchFamily="18" charset="0"/>
                <a:ea typeface="華康中黑體" pitchFamily="49" charset="-120"/>
              </a:rPr>
              <a:t>(02)2736-1058   </a:t>
            </a:r>
            <a:r>
              <a:rPr lang="zh-TW" altLang="en-US" sz="1800" dirty="0">
                <a:latin typeface="Times New Roman" pitchFamily="18" charset="0"/>
                <a:ea typeface="華康中黑體" pitchFamily="49" charset="-120"/>
              </a:rPr>
              <a:t>傳真：</a:t>
            </a:r>
            <a:r>
              <a:rPr lang="en-US" altLang="zh-TW" sz="1800" dirty="0">
                <a:latin typeface="Times New Roman" pitchFamily="18" charset="0"/>
                <a:ea typeface="華康中黑體" pitchFamily="49" charset="-120"/>
              </a:rPr>
              <a:t>(02)2736-3001</a:t>
            </a:r>
          </a:p>
          <a:p>
            <a:pPr eaLnBrk="1" hangingPunct="1">
              <a:lnSpc>
                <a:spcPct val="96000"/>
              </a:lnSpc>
              <a:buClr>
                <a:srgbClr val="006666"/>
              </a:buClr>
              <a:buSzPct val="80000"/>
              <a:buFont typeface="Wingdings" pitchFamily="2" charset="2"/>
              <a:buNone/>
            </a:pPr>
            <a:r>
              <a:rPr lang="en-US" altLang="zh-TW" sz="1800" dirty="0">
                <a:latin typeface="Times New Roman" pitchFamily="18" charset="0"/>
                <a:ea typeface="華康中黑體" pitchFamily="49" charset="-120"/>
              </a:rPr>
              <a:t>【</a:t>
            </a:r>
            <a:r>
              <a:rPr lang="zh-TW" altLang="en-US" sz="1800" dirty="0">
                <a:latin typeface="Times New Roman" pitchFamily="18" charset="0"/>
                <a:ea typeface="華康中黑體" pitchFamily="49" charset="-120"/>
              </a:rPr>
              <a:t>南部辦事處</a:t>
            </a:r>
            <a:r>
              <a:rPr lang="en-US" altLang="zh-TW" sz="1800" dirty="0">
                <a:latin typeface="Times New Roman" pitchFamily="18" charset="0"/>
                <a:ea typeface="華康中黑體" pitchFamily="49" charset="-120"/>
              </a:rPr>
              <a:t>】</a:t>
            </a:r>
            <a:r>
              <a:rPr lang="zh-TW" altLang="en-US" sz="1800" dirty="0">
                <a:latin typeface="Times New Roman" pitchFamily="18" charset="0"/>
                <a:ea typeface="華康中黑體" pitchFamily="49" charset="-120"/>
              </a:rPr>
              <a:t>電話：</a:t>
            </a:r>
            <a:r>
              <a:rPr lang="en-US" altLang="zh-TW" sz="1800" dirty="0">
                <a:latin typeface="Times New Roman" pitchFamily="18" charset="0"/>
                <a:ea typeface="華康中黑體" pitchFamily="49" charset="-120"/>
              </a:rPr>
              <a:t>(06)302-5369     </a:t>
            </a:r>
            <a:r>
              <a:rPr lang="zh-TW" altLang="en-US" sz="1800" dirty="0">
                <a:latin typeface="Times New Roman" pitchFamily="18" charset="0"/>
                <a:ea typeface="華康中黑體" pitchFamily="49" charset="-120"/>
              </a:rPr>
              <a:t>傳真：</a:t>
            </a:r>
            <a:r>
              <a:rPr lang="en-US" altLang="zh-TW" sz="1800" dirty="0">
                <a:latin typeface="Times New Roman" pitchFamily="18" charset="0"/>
                <a:ea typeface="華康中黑體" pitchFamily="49" charset="-120"/>
              </a:rPr>
              <a:t>(06)302-5427  </a:t>
            </a:r>
          </a:p>
          <a:p>
            <a:pPr eaLnBrk="1" hangingPunct="1">
              <a:lnSpc>
                <a:spcPct val="96000"/>
              </a:lnSpc>
              <a:buClr>
                <a:srgbClr val="006666"/>
              </a:buClr>
              <a:buSzPct val="80000"/>
              <a:buFont typeface="Wingdings" pitchFamily="2" charset="2"/>
              <a:buNone/>
            </a:pPr>
            <a:r>
              <a:rPr lang="zh-TW" altLang="en-US" sz="1800" dirty="0">
                <a:latin typeface="Times New Roman" pitchFamily="18" charset="0"/>
                <a:ea typeface="華康中黑體" pitchFamily="49" charset="-120"/>
              </a:rPr>
              <a:t>   網址：</a:t>
            </a:r>
            <a:r>
              <a:rPr lang="en-US" altLang="zh-TW" sz="1800" dirty="0">
                <a:solidFill>
                  <a:schemeClr val="bg2"/>
                </a:solidFill>
                <a:latin typeface="Times New Roman" pitchFamily="18" charset="0"/>
                <a:ea typeface="華康中黑體" pitchFamily="49" charset="-120"/>
                <a:hlinkClick r:id="rId2"/>
              </a:rPr>
              <a:t>www.tbmc.com.tw</a:t>
            </a:r>
            <a:r>
              <a:rPr lang="en-US" altLang="zh-TW" sz="1800" dirty="0">
                <a:solidFill>
                  <a:schemeClr val="bg2"/>
                </a:solidFill>
                <a:latin typeface="Times New Roman" pitchFamily="18" charset="0"/>
                <a:ea typeface="華康中黑體" pitchFamily="49" charset="-120"/>
              </a:rPr>
              <a:t>    </a:t>
            </a:r>
            <a:r>
              <a:rPr lang="en-US" altLang="zh-TW" sz="1800" dirty="0">
                <a:latin typeface="Times New Roman" pitchFamily="18" charset="0"/>
                <a:ea typeface="華康中黑體" pitchFamily="49" charset="-120"/>
              </a:rPr>
              <a:t>E-mail</a:t>
            </a:r>
            <a:r>
              <a:rPr lang="zh-TW" altLang="en-US" sz="1800" dirty="0">
                <a:latin typeface="Times New Roman" pitchFamily="18" charset="0"/>
                <a:ea typeface="華康中黑體" pitchFamily="49" charset="-120"/>
              </a:rPr>
              <a:t>：</a:t>
            </a:r>
            <a:r>
              <a:rPr lang="en-US" altLang="zh-TW" sz="1800" dirty="0">
                <a:solidFill>
                  <a:schemeClr val="bg2"/>
                </a:solidFill>
                <a:latin typeface="Times New Roman" pitchFamily="18" charset="0"/>
                <a:ea typeface="華康中黑體" pitchFamily="49" charset="-120"/>
                <a:hlinkClick r:id="rId3"/>
              </a:rPr>
              <a:t>info@tbmc.com.tw</a:t>
            </a:r>
            <a:r>
              <a:rPr lang="en-US" altLang="zh-TW" sz="1800" dirty="0">
                <a:solidFill>
                  <a:schemeClr val="bg2"/>
                </a:solidFill>
                <a:latin typeface="Times New Roman" pitchFamily="18" charset="0"/>
                <a:ea typeface="華康中黑體" pitchFamily="49" charset="-120"/>
              </a:rPr>
              <a:t> </a:t>
            </a:r>
            <a:endParaRPr lang="en-US" altLang="zh-TW" sz="1800" dirty="0">
              <a:solidFill>
                <a:schemeClr val="bg2"/>
              </a:solidFill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29000"/>
            <a:ext cx="27336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31332"/>
            <a:ext cx="23050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590055"/>
            <a:ext cx="2520280" cy="5292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3"/>
          <p:cNvSpPr txBox="1">
            <a:spLocks/>
          </p:cNvSpPr>
          <p:nvPr/>
        </p:nvSpPr>
        <p:spPr>
          <a:xfrm>
            <a:off x="250825" y="476250"/>
            <a:ext cx="8712200" cy="8572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kumimoji="0" lang="en-US" altLang="zh-TW" sz="2000" b="1" dirty="0">
                <a:solidFill>
                  <a:srgbClr val="3333CC"/>
                </a:solidFill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kumimoji="0" lang="zh-TW" altLang="en-US" sz="2000" b="1" dirty="0">
                <a:solidFill>
                  <a:srgbClr val="3333CC"/>
                </a:solidFill>
                <a:latin typeface="微軟正黑體" pitchFamily="34" charset="-120"/>
                <a:ea typeface="微軟正黑體" pitchFamily="34" charset="-120"/>
              </a:rPr>
              <a:t>國家地理 </a:t>
            </a:r>
            <a:r>
              <a:rPr kumimoji="0" lang="en-US" altLang="zh-TW" sz="2000" b="1" dirty="0">
                <a:solidFill>
                  <a:srgbClr val="3333CC"/>
                </a:solidFill>
                <a:latin typeface="微軟正黑體" pitchFamily="34" charset="-120"/>
                <a:ea typeface="微軟正黑體" pitchFamily="34" charset="-120"/>
              </a:rPr>
              <a:t>》</a:t>
            </a:r>
            <a:r>
              <a:rPr kumimoji="0" lang="zh-TW" altLang="en-US" sz="2000" b="1" dirty="0">
                <a:solidFill>
                  <a:srgbClr val="3333CC"/>
                </a:solidFill>
                <a:latin typeface="微軟正黑體" pitchFamily="34" charset="-120"/>
                <a:ea typeface="微軟正黑體" pitchFamily="34" charset="-120"/>
              </a:rPr>
              <a:t>系列電子書</a:t>
            </a:r>
            <a:r>
              <a:rPr kumimoji="0" lang="en-US" altLang="zh-TW" sz="2000" b="1" dirty="0">
                <a:solidFill>
                  <a:srgbClr val="3333CC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kumimoji="0" lang="zh-TW" altLang="en-US" sz="2000" b="1" dirty="0">
                <a:solidFill>
                  <a:srgbClr val="3333CC"/>
                </a:solidFill>
                <a:latin typeface="微軟正黑體" pitchFamily="34" charset="-120"/>
                <a:ea typeface="微軟正黑體" pitchFamily="34" charset="-120"/>
              </a:rPr>
              <a:t>雜誌</a:t>
            </a:r>
            <a:endParaRPr kumimoji="0" lang="en-US" altLang="zh-TW" sz="2000" b="1" dirty="0">
              <a:solidFill>
                <a:srgbClr val="3333CC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  <a:cs typeface="+mj-cs"/>
              </a:rPr>
              <a:t>經典內容、知識探索、學習研究的珍貴電子書</a:t>
            </a:r>
            <a:r>
              <a:rPr kumimoji="0" lang="en-US" altLang="zh-TW" sz="2000" b="1" dirty="0">
                <a:latin typeface="微軟正黑體" pitchFamily="34" charset="-120"/>
                <a:ea typeface="微軟正黑體" pitchFamily="34" charset="-120"/>
                <a:cs typeface="+mj-cs"/>
              </a:rPr>
              <a:t>/</a:t>
            </a: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  <a:cs typeface="+mj-cs"/>
              </a:rPr>
              <a:t>雜誌 盡在</a:t>
            </a:r>
            <a:r>
              <a:rPr kumimoji="0" lang="en-US" altLang="zh-TW" sz="2000" b="1" dirty="0" err="1">
                <a:latin typeface="微軟正黑體" pitchFamily="34" charset="-120"/>
                <a:ea typeface="微軟正黑體" pitchFamily="34" charset="-120"/>
                <a:cs typeface="+mj-cs"/>
              </a:rPr>
              <a:t>udn</a:t>
            </a: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  <a:cs typeface="+mj-cs"/>
              </a:rPr>
              <a:t>讀書館。</a:t>
            </a:r>
            <a:br>
              <a:rPr kumimoji="0" lang="en-US" altLang="zh-TW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</a:br>
            <a:endParaRPr kumimoji="0" lang="zh-TW" altLang="en-US" dirty="0"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pic>
        <p:nvPicPr>
          <p:cNvPr id="3074" name="Picture 2" descr="國家地理雜誌2020年06月號- 國家地理學會| Readmoo 讀墨電子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23" y="1484313"/>
            <a:ext cx="1768301" cy="257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國家地理》雜誌2020年6月特刊：達文西的宇宙| 蝦皮購物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1" r="11695"/>
          <a:stretch/>
        </p:blipFill>
        <p:spPr bwMode="auto">
          <a:xfrm>
            <a:off x="5796136" y="4172901"/>
            <a:ext cx="1440160" cy="178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博客來-國家地理雜誌中文版1月號/2020 第218期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9" r="15680"/>
          <a:stretch/>
        </p:blipFill>
        <p:spPr bwMode="auto">
          <a:xfrm>
            <a:off x="4283969" y="4178986"/>
            <a:ext cx="1341228" cy="177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國家地理雜誌224期2020年7月號-文學史地電子雜誌-myBook電子書、雜誌|台灣大哥大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78985"/>
            <a:ext cx="1253496" cy="176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電子雜誌- 國家地理雜誌中文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78985"/>
            <a:ext cx="1346985" cy="174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國家地理雜誌2020年2月號| Pubu - 電子書自由閱讀、自由出版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40660"/>
            <a:ext cx="1694155" cy="246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博客來-國家地理雜誌中文版4月號/2020 第221期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0" b="13559"/>
          <a:stretch/>
        </p:blipFill>
        <p:spPr bwMode="auto">
          <a:xfrm rot="779748">
            <a:off x="5031073" y="1696396"/>
            <a:ext cx="3519323" cy="256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平臺特色</a:t>
            </a:r>
            <a:endParaRPr lang="zh-TW" altLang="en-US" sz="4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33" y="1496988"/>
            <a:ext cx="1056636" cy="84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01262"/>
            <a:ext cx="8397104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2347045" y="1751929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各類優質書刊一次擁有，輕鬆查找，書海不茫然</a:t>
            </a: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642" y="1634127"/>
            <a:ext cx="6412829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35038"/>
            <a:ext cx="16764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94203"/>
            <a:ext cx="698335" cy="92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30" y="4159136"/>
            <a:ext cx="8396310" cy="4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230" y="3397075"/>
            <a:ext cx="6412829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字方塊 19"/>
          <p:cNvSpPr txBox="1"/>
          <p:nvPr/>
        </p:nvSpPr>
        <p:spPr>
          <a:xfrm>
            <a:off x="2382441" y="3635592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一指借閱、自動還書，一鍵預約、書到提醒</a:t>
            </a:r>
          </a:p>
        </p:txBody>
      </p:sp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2" y="2694195"/>
            <a:ext cx="16764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93" y="4488904"/>
            <a:ext cx="16764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10" y="5013176"/>
            <a:ext cx="101088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5877272"/>
            <a:ext cx="8333852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207" y="4884392"/>
            <a:ext cx="6396433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文字方塊 27"/>
          <p:cNvSpPr txBox="1"/>
          <p:nvPr/>
        </p:nvSpPr>
        <p:spPr>
          <a:xfrm>
            <a:off x="2450703" y="5142383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跨系統、跨載具，流暢介面，完美契合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平臺特色</a:t>
            </a:r>
            <a:endParaRPr lang="zh-TW" altLang="en-US" sz="4000" dirty="0"/>
          </a:p>
        </p:txBody>
      </p:sp>
      <p:sp>
        <p:nvSpPr>
          <p:cNvPr id="2" name="文字方塊 1"/>
          <p:cNvSpPr txBox="1"/>
          <p:nvPr/>
        </p:nvSpPr>
        <p:spPr>
          <a:xfrm>
            <a:off x="2229680" y="192507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館員專屬管理後臺，讀者個人化閱讀設定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16764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26" y="1772816"/>
            <a:ext cx="661020" cy="76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30710"/>
            <a:ext cx="6412829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636912"/>
            <a:ext cx="8213029" cy="7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40" y="3067815"/>
            <a:ext cx="16764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92" y="3633064"/>
            <a:ext cx="728557" cy="71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241" y="3429765"/>
            <a:ext cx="6424635" cy="7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79" y="4509885"/>
            <a:ext cx="8244655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字方塊 25"/>
          <p:cNvSpPr txBox="1"/>
          <p:nvPr/>
        </p:nvSpPr>
        <p:spPr>
          <a:xfrm>
            <a:off x="2051720" y="3759366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平臺瀏覽數據追蹤紀錄，讀者借閱統計一目了然</a:t>
            </a:r>
          </a:p>
        </p:txBody>
      </p:sp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04" y="4725144"/>
            <a:ext cx="16764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897" y="5175622"/>
            <a:ext cx="6410584" cy="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49" y="5203727"/>
            <a:ext cx="699054" cy="649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53" y="5949280"/>
            <a:ext cx="8244655" cy="4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文字方塊 30"/>
          <p:cNvSpPr txBox="1"/>
          <p:nvPr/>
        </p:nvSpPr>
        <p:spPr>
          <a:xfrm>
            <a:off x="2241090" y="5378650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自訂主題特展，活絡館藏運用</a:t>
            </a:r>
          </a:p>
        </p:txBody>
      </p:sp>
    </p:spTree>
    <p:extLst>
      <p:ext uri="{BB962C8B-B14F-4D97-AF65-F5344CB8AC3E}">
        <p14:creationId xmlns:p14="http://schemas.microsoft.com/office/powerpoint/2010/main" val="3307736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借閱方便簡單：行動</a:t>
            </a:r>
            <a:r>
              <a:rPr lang="en-US" altLang="zh-TW" sz="4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/PC </a:t>
            </a:r>
            <a:r>
              <a:rPr lang="zh-TW" altLang="en-US" sz="4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借閱</a:t>
            </a:r>
            <a:endParaRPr lang="zh-TW" altLang="en-US" sz="4000" dirty="0">
              <a:solidFill>
                <a:srgbClr val="22222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147" name="Picture 2" descr="C:\Users\12764\Desktop\2015-03-04_1808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196975"/>
            <a:ext cx="7058025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1"/>
          <p:cNvSpPr>
            <a:spLocks noChangeArrowheads="1"/>
          </p:cNvSpPr>
          <p:nvPr/>
        </p:nvSpPr>
        <p:spPr bwMode="auto">
          <a:xfrm>
            <a:off x="3492500" y="333375"/>
            <a:ext cx="22352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0" lang="zh-TW" altLang="en-US" sz="4000" b="1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行動借閱</a:t>
            </a:r>
            <a:endParaRPr kumimoji="0" lang="en-US" altLang="zh-TW" b="1">
              <a:solidFill>
                <a:srgbClr val="3333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2180235" y="4603472"/>
            <a:ext cx="25661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TW" altLang="en-US" sz="1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請於 </a:t>
            </a:r>
            <a:r>
              <a:rPr lang="en-US" altLang="zh-TW" sz="1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App Store/Play</a:t>
            </a:r>
            <a:r>
              <a:rPr lang="zh-TW" altLang="en-US" sz="1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商店</a:t>
            </a:r>
            <a:r>
              <a:rPr lang="zh-TW" altLang="zh-TW" sz="1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下載</a:t>
            </a:r>
            <a:r>
              <a:rPr lang="zh-TW" altLang="en-US" sz="1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lang="en-US" altLang="zh-TW" sz="1600" b="1" dirty="0" err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udn</a:t>
            </a:r>
            <a:r>
              <a:rPr lang="en-US" altLang="zh-TW" sz="1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1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讀書館」</a:t>
            </a:r>
            <a:endParaRPr lang="zh-TW" altLang="zh-TW" sz="16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73" name="文字方塊 9"/>
          <p:cNvSpPr txBox="1">
            <a:spLocks noChangeArrowheads="1"/>
          </p:cNvSpPr>
          <p:nvPr/>
        </p:nvSpPr>
        <p:spPr bwMode="auto">
          <a:xfrm>
            <a:off x="5076825" y="1124744"/>
            <a:ext cx="388778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zh-TW" altLang="en-US" sz="20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下載「</a:t>
            </a:r>
            <a:r>
              <a:rPr lang="en-US" altLang="zh-TW" sz="2000" b="1" dirty="0" err="1">
                <a:solidFill>
                  <a:schemeClr val="accent6">
                    <a:lumMod val="75000"/>
                  </a:schemeClr>
                </a:solidFill>
                <a:ea typeface="微軟正黑體" pitchFamily="34" charset="-120"/>
              </a:rPr>
              <a:t>udn</a:t>
            </a:r>
            <a:r>
              <a:rPr lang="en-US" altLang="zh-TW" sz="20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0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讀書館」系列 </a:t>
            </a:r>
            <a:r>
              <a:rPr lang="en-US" altLang="zh-TW" sz="2000" b="1" dirty="0">
                <a:solidFill>
                  <a:schemeClr val="accent6">
                    <a:lumMod val="75000"/>
                  </a:schemeClr>
                </a:solidFill>
                <a:ea typeface="微軟正黑體" pitchFamily="34" charset="-120"/>
              </a:rPr>
              <a:t>App</a:t>
            </a:r>
          </a:p>
          <a:p>
            <a:pPr algn="ctr" eaLnBrk="1" hangingPunct="1">
              <a:lnSpc>
                <a:spcPct val="130000"/>
              </a:lnSpc>
            </a:pPr>
            <a:r>
              <a:rPr lang="zh-TW" altLang="en-US" sz="20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即可借閱館藏的</a:t>
            </a:r>
            <a:endParaRPr lang="en-US" altLang="zh-TW" sz="2000" b="1" dirty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TW" altLang="en-US" sz="20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電子書</a:t>
            </a:r>
            <a:r>
              <a:rPr lang="en-US" altLang="zh-TW" sz="20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電子雜誌</a:t>
            </a:r>
            <a:r>
              <a:rPr lang="en-US" altLang="zh-TW" sz="20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電子報紙！</a:t>
            </a:r>
            <a:endParaRPr lang="en-US" altLang="zh-TW" sz="2000" b="1" dirty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下載 </a:t>
            </a:r>
            <a:r>
              <a:rPr lang="en-US" altLang="zh-TW" sz="2000" b="1" dirty="0">
                <a:ea typeface="微軟正黑體" pitchFamily="34" charset="-120"/>
              </a:rPr>
              <a:t>App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 登入→開始借閱！</a:t>
            </a:r>
          </a:p>
        </p:txBody>
      </p:sp>
      <p:sp>
        <p:nvSpPr>
          <p:cNvPr id="7174" name="矩形 1"/>
          <p:cNvSpPr>
            <a:spLocks noChangeArrowheads="1"/>
          </p:cNvSpPr>
          <p:nvPr/>
        </p:nvSpPr>
        <p:spPr bwMode="auto">
          <a:xfrm>
            <a:off x="5364088" y="2924944"/>
            <a:ext cx="3240359" cy="5540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kumimoji="0" lang="zh-TW" altLang="en-US" sz="30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電腦閱讀</a:t>
            </a:r>
            <a:endParaRPr kumimoji="0" lang="en-US" altLang="zh-TW" sz="3000" b="1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6804248" y="4603473"/>
            <a:ext cx="26642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TW" altLang="zh-TW" sz="1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請點選: </a:t>
            </a:r>
            <a:br>
              <a:rPr lang="en-US" altLang="zh-TW" sz="1600" b="1" dirty="0">
                <a:solidFill>
                  <a:schemeClr val="folHlink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sz="1600" b="1" dirty="0">
                <a:solidFill>
                  <a:schemeClr val="folHlink"/>
                </a:solidFill>
                <a:latin typeface="微軟正黑體" pitchFamily="34" charset="-120"/>
                <a:ea typeface="微軟正黑體" pitchFamily="34" charset="-120"/>
                <a:hlinkClick r:id="rId2"/>
              </a:rPr>
              <a:t>下載安裝</a:t>
            </a:r>
            <a:r>
              <a:rPr kumimoji="0" lang="en-US" altLang="zh-TW" sz="1600" b="1" dirty="0">
                <a:solidFill>
                  <a:schemeClr val="folHlink"/>
                </a:solidFill>
                <a:hlinkClick r:id="rId2"/>
              </a:rPr>
              <a:t>PC</a:t>
            </a:r>
            <a:r>
              <a:rPr kumimoji="0" lang="zh-TW" altLang="en-US" sz="1600" b="1" dirty="0">
                <a:solidFill>
                  <a:schemeClr val="folHlink"/>
                </a:solidFill>
                <a:hlinkClick r:id="rId2"/>
              </a:rPr>
              <a:t>版閱讀軟體</a:t>
            </a:r>
            <a:endParaRPr kumimoji="0" lang="zh-TW" altLang="zh-TW" sz="1600" b="1" dirty="0">
              <a:solidFill>
                <a:schemeClr val="folHlink"/>
              </a:solidFill>
            </a:endParaRPr>
          </a:p>
        </p:txBody>
      </p:sp>
      <p:sp>
        <p:nvSpPr>
          <p:cNvPr id="7176" name="矩形 1"/>
          <p:cNvSpPr>
            <a:spLocks noChangeArrowheads="1"/>
          </p:cNvSpPr>
          <p:nvPr/>
        </p:nvSpPr>
        <p:spPr bwMode="auto">
          <a:xfrm>
            <a:off x="819840" y="2924944"/>
            <a:ext cx="3292190" cy="55399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kumimoji="0" lang="zh-TW" altLang="en-US" sz="30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手機</a:t>
            </a:r>
            <a:r>
              <a:rPr kumimoji="0" lang="en-US" altLang="zh-TW" sz="30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kumimoji="0" lang="zh-TW" altLang="en-US" sz="30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平板閱讀</a:t>
            </a:r>
            <a:endParaRPr kumimoji="0" lang="en-US" altLang="zh-TW" sz="3000" b="1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 descr="C:\Users\LITY\Desktop\UDN 新版 APP Q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40" y="1121363"/>
            <a:ext cx="1567880" cy="158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ITY\Desktop\UDN 讀書館 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40" y="3789040"/>
            <a:ext cx="1391996" cy="139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151" y="2058722"/>
            <a:ext cx="1567879" cy="55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1268760"/>
            <a:ext cx="1592667" cy="52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89040"/>
            <a:ext cx="1440160" cy="139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TY\Desktop\UDN 圖檔\主畫面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35" y="1396797"/>
            <a:ext cx="2477111" cy="429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971550" y="116632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kumimoji="0" lang="zh-TW" altLang="en-US" sz="3200" b="1" dirty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手機</a:t>
            </a:r>
            <a:r>
              <a:rPr kumimoji="0" lang="en-US" altLang="zh-TW" sz="3200" b="1" dirty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kumimoji="0" lang="zh-TW" altLang="en-US" sz="3200" b="1" dirty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平板</a:t>
            </a:r>
            <a:r>
              <a:rPr kumimoji="0" lang="en-US" altLang="zh-TW" sz="3200" b="1" dirty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-APP</a:t>
            </a:r>
            <a:r>
              <a:rPr kumimoji="0" lang="zh-TW" altLang="en-US" sz="3200" b="1" dirty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 書城</a:t>
            </a:r>
            <a:endParaRPr kumimoji="0" lang="en-US" altLang="zh-TW" sz="2000" b="1" dirty="0">
              <a:solidFill>
                <a:srgbClr val="3333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195" name="矩形 8"/>
          <p:cNvSpPr>
            <a:spLocks noChangeArrowheads="1"/>
          </p:cNvSpPr>
          <p:nvPr/>
        </p:nvSpPr>
        <p:spPr bwMode="auto">
          <a:xfrm>
            <a:off x="722335" y="716328"/>
            <a:ext cx="800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TW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iOS</a:t>
            </a: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Android</a:t>
            </a: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手機、平板     </a:t>
            </a:r>
            <a:endParaRPr lang="en-US" altLang="zh-TW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/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借書、看書、還書，全部都可於</a:t>
            </a:r>
            <a:r>
              <a:rPr lang="en-US" altLang="zh-TW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APP</a:t>
            </a: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內完成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3992412" y="5805264"/>
            <a:ext cx="1224135" cy="338554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</a:rPr>
              <a:t>選擇圖書館</a:t>
            </a: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539552" y="5803530"/>
            <a:ext cx="2849724" cy="338554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1600" b="1" dirty="0">
                <a:latin typeface="微軟正黑體" pitchFamily="34" charset="-120"/>
                <a:ea typeface="微軟正黑體" pitchFamily="34" charset="-120"/>
              </a:rPr>
              <a:t>APP</a:t>
            </a:r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</a:rPr>
              <a:t> 首頁點選「選擇圖書館」</a:t>
            </a:r>
          </a:p>
        </p:txBody>
      </p:sp>
      <p:sp>
        <p:nvSpPr>
          <p:cNvPr id="8202" name="Text Box 8"/>
          <p:cNvSpPr txBox="1">
            <a:spLocks noChangeArrowheads="1"/>
          </p:cNvSpPr>
          <p:nvPr/>
        </p:nvSpPr>
        <p:spPr bwMode="auto">
          <a:xfrm>
            <a:off x="6156176" y="5805264"/>
            <a:ext cx="2664296" cy="338554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</a:rPr>
              <a:t>進入圖書館的專屬電子書庫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824060" y="4797152"/>
            <a:ext cx="2232248" cy="338554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zh-TW" altLang="en-US" sz="16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2" name="Picture 4" descr="C:\Users\LITY\Desktop\UDN 圖檔\選擇圖書館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753" y="1448674"/>
            <a:ext cx="2420561" cy="428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LITY\Desktop\UDN 圖檔\圖書館專屬葉面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396" y="1448674"/>
            <a:ext cx="2272146" cy="419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127981" y="4792443"/>
            <a:ext cx="936104" cy="221843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zh-TW" altLang="en-US" sz="1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6324882" y="1493355"/>
            <a:ext cx="1051905" cy="221843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zh-TW" altLang="en-US" sz="1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14041</TotalTime>
  <Words>1177</Words>
  <Application>Microsoft Office PowerPoint</Application>
  <PresentationFormat>如螢幕大小 (4:3)</PresentationFormat>
  <Paragraphs>132</Paragraphs>
  <Slides>30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8" baseType="lpstr">
      <vt:lpstr>FangSong</vt:lpstr>
      <vt:lpstr>微軟正黑體</vt:lpstr>
      <vt:lpstr>標楷體</vt:lpstr>
      <vt:lpstr>Arial</vt:lpstr>
      <vt:lpstr>Calibri</vt:lpstr>
      <vt:lpstr>Times New Roman</vt:lpstr>
      <vt:lpstr>Wingdings</vt:lpstr>
      <vt:lpstr>Office 佈景主題</vt:lpstr>
      <vt:lpstr>PowerPoint 簡報</vt:lpstr>
      <vt:lpstr>優質內容</vt:lpstr>
      <vt:lpstr>PowerPoint 簡報</vt:lpstr>
      <vt:lpstr>PowerPoint 簡報</vt:lpstr>
      <vt:lpstr>平臺特色</vt:lpstr>
      <vt:lpstr>平臺特色</vt:lpstr>
      <vt:lpstr>借閱方便簡單：行動/PC 借閱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電腦閱讀 (可離線閱讀)</vt:lpstr>
      <vt:lpstr>PowerPoint 簡報</vt:lpstr>
      <vt:lpstr>PowerPoint 簡報</vt:lpstr>
      <vt:lpstr>PowerPoint 簡報</vt:lpstr>
      <vt:lpstr>PowerPoint 簡報</vt:lpstr>
      <vt:lpstr>PC 線上閱讀</vt:lpstr>
      <vt:lpstr>PowerPoint 簡報</vt:lpstr>
      <vt:lpstr>PowerPoint 簡報</vt:lpstr>
      <vt:lpstr>行動閱讀樂趣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12765</dc:creator>
  <cp:lastModifiedBy>漢珍業務部</cp:lastModifiedBy>
  <cp:revision>156</cp:revision>
  <dcterms:created xsi:type="dcterms:W3CDTF">2014-02-17T01:21:41Z</dcterms:created>
  <dcterms:modified xsi:type="dcterms:W3CDTF">2021-04-07T01:10:21Z</dcterms:modified>
</cp:coreProperties>
</file>